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56" r:id="rId2"/>
    <p:sldId id="257" r:id="rId3"/>
    <p:sldId id="258" r:id="rId4"/>
    <p:sldId id="274" r:id="rId5"/>
    <p:sldId id="291" r:id="rId6"/>
    <p:sldId id="296" r:id="rId7"/>
    <p:sldId id="287" r:id="rId8"/>
    <p:sldId id="288" r:id="rId9"/>
    <p:sldId id="289" r:id="rId10"/>
    <p:sldId id="292" r:id="rId11"/>
    <p:sldId id="293" r:id="rId12"/>
    <p:sldId id="294" r:id="rId1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A7AD6D7-B819-4C52-933A-4A492A6781B9}">
          <p14:sldIdLst>
            <p14:sldId id="256"/>
            <p14:sldId id="257"/>
            <p14:sldId id="258"/>
            <p14:sldId id="274"/>
            <p14:sldId id="291"/>
            <p14:sldId id="296"/>
            <p14:sldId id="287"/>
            <p14:sldId id="288"/>
            <p14:sldId id="289"/>
            <p14:sldId id="292"/>
            <p14:sldId id="293"/>
            <p14:sldId id="29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1" d="100"/>
          <a:sy n="111"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CFE5382A-208A-4922-ABC7-0EF2F66DFDAA}" type="datetimeFigureOut">
              <a:rPr lang="en-US" smtClean="0"/>
              <a:t>4/4/2023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86B4D0EB-1978-425A-BB37-053737C43D7D}" type="slidenum">
              <a:rPr lang="en-US" smtClean="0"/>
              <a:t>‹#›</a:t>
            </a:fld>
            <a:endParaRPr lang="en-US"/>
          </a:p>
        </p:txBody>
      </p:sp>
    </p:spTree>
    <p:extLst>
      <p:ext uri="{BB962C8B-B14F-4D97-AF65-F5344CB8AC3E}">
        <p14:creationId xmlns:p14="http://schemas.microsoft.com/office/powerpoint/2010/main" val="1222822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D454B-38D8-1659-6D7A-E4DAB1FACF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6B76F0-5AFE-BFC8-F886-5521F50267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6715D8-1A81-5A9D-DAA6-3988918B4E42}"/>
              </a:ext>
            </a:extLst>
          </p:cNvPr>
          <p:cNvSpPr>
            <a:spLocks noGrp="1"/>
          </p:cNvSpPr>
          <p:nvPr>
            <p:ph type="dt" sz="half" idx="10"/>
          </p:nvPr>
        </p:nvSpPr>
        <p:spPr/>
        <p:txBody>
          <a:bodyPr/>
          <a:lstStyle/>
          <a:p>
            <a:fld id="{BBEAEF19-ADDE-904A-99FF-A03B292B4871}" type="datetime1">
              <a:rPr lang="en-US" smtClean="0"/>
              <a:t>4/4/2023</a:t>
            </a:fld>
            <a:endParaRPr lang="en-US"/>
          </a:p>
        </p:txBody>
      </p:sp>
      <p:sp>
        <p:nvSpPr>
          <p:cNvPr id="5" name="Footer Placeholder 4">
            <a:extLst>
              <a:ext uri="{FF2B5EF4-FFF2-40B4-BE49-F238E27FC236}">
                <a16:creationId xmlns:a16="http://schemas.microsoft.com/office/drawing/2014/main" id="{E49ACAC1-6D83-CA01-8031-0390B81B8C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F7E11F-F13F-ED56-1F74-8F6414FFCD51}"/>
              </a:ext>
            </a:extLst>
          </p:cNvPr>
          <p:cNvSpPr>
            <a:spLocks noGrp="1"/>
          </p:cNvSpPr>
          <p:nvPr>
            <p:ph type="sldNum" sz="quarter" idx="12"/>
          </p:nvPr>
        </p:nvSpPr>
        <p:spPr/>
        <p:txBody>
          <a:bodyPr/>
          <a:lstStyle/>
          <a:p>
            <a:fld id="{1053CBB0-9226-4FDC-BAE4-C62A5A480EC8}" type="slidenum">
              <a:rPr lang="en-US" smtClean="0"/>
              <a:t>‹#›</a:t>
            </a:fld>
            <a:endParaRPr lang="en-US"/>
          </a:p>
        </p:txBody>
      </p:sp>
    </p:spTree>
    <p:extLst>
      <p:ext uri="{BB962C8B-B14F-4D97-AF65-F5344CB8AC3E}">
        <p14:creationId xmlns:p14="http://schemas.microsoft.com/office/powerpoint/2010/main" val="1504537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9F3DE-20C6-D497-66AE-FE100CCA2D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A8A04F-DB8F-A9EA-773E-04DA454354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AC587B-0E67-7EBE-526F-73029E673760}"/>
              </a:ext>
            </a:extLst>
          </p:cNvPr>
          <p:cNvSpPr>
            <a:spLocks noGrp="1"/>
          </p:cNvSpPr>
          <p:nvPr>
            <p:ph type="dt" sz="half" idx="10"/>
          </p:nvPr>
        </p:nvSpPr>
        <p:spPr/>
        <p:txBody>
          <a:bodyPr/>
          <a:lstStyle/>
          <a:p>
            <a:fld id="{D06B99D8-B47E-8C4E-91CB-BF7CEF37ABB6}" type="datetime1">
              <a:rPr lang="en-US" smtClean="0"/>
              <a:t>4/4/2023</a:t>
            </a:fld>
            <a:endParaRPr lang="en-US"/>
          </a:p>
        </p:txBody>
      </p:sp>
      <p:sp>
        <p:nvSpPr>
          <p:cNvPr id="5" name="Footer Placeholder 4">
            <a:extLst>
              <a:ext uri="{FF2B5EF4-FFF2-40B4-BE49-F238E27FC236}">
                <a16:creationId xmlns:a16="http://schemas.microsoft.com/office/drawing/2014/main" id="{CEE560E0-FDB9-AFEA-AD2F-43071F65F4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1FE0D6-A87D-CDDA-4D62-B86BDF43EF10}"/>
              </a:ext>
            </a:extLst>
          </p:cNvPr>
          <p:cNvSpPr>
            <a:spLocks noGrp="1"/>
          </p:cNvSpPr>
          <p:nvPr>
            <p:ph type="sldNum" sz="quarter" idx="12"/>
          </p:nvPr>
        </p:nvSpPr>
        <p:spPr/>
        <p:txBody>
          <a:bodyPr/>
          <a:lstStyle/>
          <a:p>
            <a:fld id="{1053CBB0-9226-4FDC-BAE4-C62A5A480EC8}" type="slidenum">
              <a:rPr lang="en-US" smtClean="0"/>
              <a:t>‹#›</a:t>
            </a:fld>
            <a:endParaRPr lang="en-US"/>
          </a:p>
        </p:txBody>
      </p:sp>
    </p:spTree>
    <p:extLst>
      <p:ext uri="{BB962C8B-B14F-4D97-AF65-F5344CB8AC3E}">
        <p14:creationId xmlns:p14="http://schemas.microsoft.com/office/powerpoint/2010/main" val="2576972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F268DB-E7A8-922F-5951-6AFC7F08FE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F38B7C-1118-4D8C-A92B-B0793BEFA9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9A4519-BFCF-1BA0-75FB-FF56F59A67B4}"/>
              </a:ext>
            </a:extLst>
          </p:cNvPr>
          <p:cNvSpPr>
            <a:spLocks noGrp="1"/>
          </p:cNvSpPr>
          <p:nvPr>
            <p:ph type="dt" sz="half" idx="10"/>
          </p:nvPr>
        </p:nvSpPr>
        <p:spPr/>
        <p:txBody>
          <a:bodyPr/>
          <a:lstStyle/>
          <a:p>
            <a:fld id="{BE9F5F75-EBAD-6444-8ECE-D6F27B619533}" type="datetime1">
              <a:rPr lang="en-US" smtClean="0"/>
              <a:t>4/4/2023</a:t>
            </a:fld>
            <a:endParaRPr lang="en-US"/>
          </a:p>
        </p:txBody>
      </p:sp>
      <p:sp>
        <p:nvSpPr>
          <p:cNvPr id="5" name="Footer Placeholder 4">
            <a:extLst>
              <a:ext uri="{FF2B5EF4-FFF2-40B4-BE49-F238E27FC236}">
                <a16:creationId xmlns:a16="http://schemas.microsoft.com/office/drawing/2014/main" id="{F0E391BE-2EFD-A726-B80C-7F482702A9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DCAD96-A6AF-6705-934C-25769E1F8EF6}"/>
              </a:ext>
            </a:extLst>
          </p:cNvPr>
          <p:cNvSpPr>
            <a:spLocks noGrp="1"/>
          </p:cNvSpPr>
          <p:nvPr>
            <p:ph type="sldNum" sz="quarter" idx="12"/>
          </p:nvPr>
        </p:nvSpPr>
        <p:spPr/>
        <p:txBody>
          <a:bodyPr/>
          <a:lstStyle/>
          <a:p>
            <a:fld id="{1053CBB0-9226-4FDC-BAE4-C62A5A480EC8}" type="slidenum">
              <a:rPr lang="en-US" smtClean="0"/>
              <a:t>‹#›</a:t>
            </a:fld>
            <a:endParaRPr lang="en-US"/>
          </a:p>
        </p:txBody>
      </p:sp>
    </p:spTree>
    <p:extLst>
      <p:ext uri="{BB962C8B-B14F-4D97-AF65-F5344CB8AC3E}">
        <p14:creationId xmlns:p14="http://schemas.microsoft.com/office/powerpoint/2010/main" val="4061151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9DF9E-B4CE-9EC6-FA1B-4B004118FD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DCF7FB-E3BE-9DB3-2273-03AFD30C6F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AC9C11-5FFA-0E92-A91F-44A06E40CD69}"/>
              </a:ext>
            </a:extLst>
          </p:cNvPr>
          <p:cNvSpPr>
            <a:spLocks noGrp="1"/>
          </p:cNvSpPr>
          <p:nvPr>
            <p:ph type="dt" sz="half" idx="10"/>
          </p:nvPr>
        </p:nvSpPr>
        <p:spPr/>
        <p:txBody>
          <a:bodyPr/>
          <a:lstStyle/>
          <a:p>
            <a:fld id="{05416B3D-8864-1A40-BCE0-9301B1F9063A}" type="datetime1">
              <a:rPr lang="en-US" smtClean="0"/>
              <a:t>4/4/2023</a:t>
            </a:fld>
            <a:endParaRPr lang="en-US"/>
          </a:p>
        </p:txBody>
      </p:sp>
      <p:sp>
        <p:nvSpPr>
          <p:cNvPr id="5" name="Footer Placeholder 4">
            <a:extLst>
              <a:ext uri="{FF2B5EF4-FFF2-40B4-BE49-F238E27FC236}">
                <a16:creationId xmlns:a16="http://schemas.microsoft.com/office/drawing/2014/main" id="{189F6A59-161B-715A-95E6-E927058BB1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BDA011-3D9F-E6F5-B424-1F620697FBCB}"/>
              </a:ext>
            </a:extLst>
          </p:cNvPr>
          <p:cNvSpPr>
            <a:spLocks noGrp="1"/>
          </p:cNvSpPr>
          <p:nvPr>
            <p:ph type="sldNum" sz="quarter" idx="12"/>
          </p:nvPr>
        </p:nvSpPr>
        <p:spPr/>
        <p:txBody>
          <a:bodyPr/>
          <a:lstStyle/>
          <a:p>
            <a:fld id="{1053CBB0-9226-4FDC-BAE4-C62A5A480EC8}" type="slidenum">
              <a:rPr lang="en-US" smtClean="0"/>
              <a:t>‹#›</a:t>
            </a:fld>
            <a:endParaRPr lang="en-US"/>
          </a:p>
        </p:txBody>
      </p:sp>
    </p:spTree>
    <p:extLst>
      <p:ext uri="{BB962C8B-B14F-4D97-AF65-F5344CB8AC3E}">
        <p14:creationId xmlns:p14="http://schemas.microsoft.com/office/powerpoint/2010/main" val="2290644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DF011-A30A-897E-4724-BFE34FCDB2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FF86A7-4D6D-58A0-64D4-AFD266D274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AA6B64-DA57-DFF4-E1D9-6F3B5D34EE32}"/>
              </a:ext>
            </a:extLst>
          </p:cNvPr>
          <p:cNvSpPr>
            <a:spLocks noGrp="1"/>
          </p:cNvSpPr>
          <p:nvPr>
            <p:ph type="dt" sz="half" idx="10"/>
          </p:nvPr>
        </p:nvSpPr>
        <p:spPr/>
        <p:txBody>
          <a:bodyPr/>
          <a:lstStyle/>
          <a:p>
            <a:fld id="{33CBE707-3A4F-4443-9FC5-1CA9690F913A}" type="datetime1">
              <a:rPr lang="en-US" smtClean="0"/>
              <a:t>4/4/2023</a:t>
            </a:fld>
            <a:endParaRPr lang="en-US"/>
          </a:p>
        </p:txBody>
      </p:sp>
      <p:sp>
        <p:nvSpPr>
          <p:cNvPr id="5" name="Footer Placeholder 4">
            <a:extLst>
              <a:ext uri="{FF2B5EF4-FFF2-40B4-BE49-F238E27FC236}">
                <a16:creationId xmlns:a16="http://schemas.microsoft.com/office/drawing/2014/main" id="{BC56B246-B1AD-8BB0-37FC-4609C03354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7AEBF3-0201-5DBA-CB9C-1E5CDC2D73CD}"/>
              </a:ext>
            </a:extLst>
          </p:cNvPr>
          <p:cNvSpPr>
            <a:spLocks noGrp="1"/>
          </p:cNvSpPr>
          <p:nvPr>
            <p:ph type="sldNum" sz="quarter" idx="12"/>
          </p:nvPr>
        </p:nvSpPr>
        <p:spPr/>
        <p:txBody>
          <a:bodyPr/>
          <a:lstStyle/>
          <a:p>
            <a:fld id="{1053CBB0-9226-4FDC-BAE4-C62A5A480EC8}" type="slidenum">
              <a:rPr lang="en-US" smtClean="0"/>
              <a:t>‹#›</a:t>
            </a:fld>
            <a:endParaRPr lang="en-US"/>
          </a:p>
        </p:txBody>
      </p:sp>
    </p:spTree>
    <p:extLst>
      <p:ext uri="{BB962C8B-B14F-4D97-AF65-F5344CB8AC3E}">
        <p14:creationId xmlns:p14="http://schemas.microsoft.com/office/powerpoint/2010/main" val="3950361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FAEFC-9D06-8808-6490-2C6F73B0F5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223185-1C30-6287-035B-7D1C87E277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F6054E-47DF-3E4E-64C7-7BF11F4D85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825B75-72E7-31D4-DE2B-9C15240AACAD}"/>
              </a:ext>
            </a:extLst>
          </p:cNvPr>
          <p:cNvSpPr>
            <a:spLocks noGrp="1"/>
          </p:cNvSpPr>
          <p:nvPr>
            <p:ph type="dt" sz="half" idx="10"/>
          </p:nvPr>
        </p:nvSpPr>
        <p:spPr/>
        <p:txBody>
          <a:bodyPr/>
          <a:lstStyle/>
          <a:p>
            <a:fld id="{E0C39480-AAC3-0A4F-9497-CBFB99C79534}" type="datetime1">
              <a:rPr lang="en-US" smtClean="0"/>
              <a:t>4/4/2023</a:t>
            </a:fld>
            <a:endParaRPr lang="en-US"/>
          </a:p>
        </p:txBody>
      </p:sp>
      <p:sp>
        <p:nvSpPr>
          <p:cNvPr id="6" name="Footer Placeholder 5">
            <a:extLst>
              <a:ext uri="{FF2B5EF4-FFF2-40B4-BE49-F238E27FC236}">
                <a16:creationId xmlns:a16="http://schemas.microsoft.com/office/drawing/2014/main" id="{A85ED7BA-8959-293A-345A-EF7600BE33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0E3F8F-95B1-D6D6-E039-008176C19EA2}"/>
              </a:ext>
            </a:extLst>
          </p:cNvPr>
          <p:cNvSpPr>
            <a:spLocks noGrp="1"/>
          </p:cNvSpPr>
          <p:nvPr>
            <p:ph type="sldNum" sz="quarter" idx="12"/>
          </p:nvPr>
        </p:nvSpPr>
        <p:spPr/>
        <p:txBody>
          <a:bodyPr/>
          <a:lstStyle/>
          <a:p>
            <a:fld id="{1053CBB0-9226-4FDC-BAE4-C62A5A480EC8}" type="slidenum">
              <a:rPr lang="en-US" smtClean="0"/>
              <a:t>‹#›</a:t>
            </a:fld>
            <a:endParaRPr lang="en-US"/>
          </a:p>
        </p:txBody>
      </p:sp>
    </p:spTree>
    <p:extLst>
      <p:ext uri="{BB962C8B-B14F-4D97-AF65-F5344CB8AC3E}">
        <p14:creationId xmlns:p14="http://schemas.microsoft.com/office/powerpoint/2010/main" val="951744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511EF-2EA1-9107-1DA1-DD3A3CD6B0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3FEBC7-2554-4F0B-F702-08E39C1D64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333211-BFD6-D141-ED60-D9690FC31D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858A87-1505-CBA2-FC09-1F17DB7E7D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C59CA0-0426-AE25-771A-B6E93E6923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E1C6B7-08FA-BF84-606F-F610068214F8}"/>
              </a:ext>
            </a:extLst>
          </p:cNvPr>
          <p:cNvSpPr>
            <a:spLocks noGrp="1"/>
          </p:cNvSpPr>
          <p:nvPr>
            <p:ph type="dt" sz="half" idx="10"/>
          </p:nvPr>
        </p:nvSpPr>
        <p:spPr/>
        <p:txBody>
          <a:bodyPr/>
          <a:lstStyle/>
          <a:p>
            <a:fld id="{F083F2DA-ED07-ED47-8FF3-DB8FFA4EB593}" type="datetime1">
              <a:rPr lang="en-US" smtClean="0"/>
              <a:t>4/4/2023</a:t>
            </a:fld>
            <a:endParaRPr lang="en-US"/>
          </a:p>
        </p:txBody>
      </p:sp>
      <p:sp>
        <p:nvSpPr>
          <p:cNvPr id="8" name="Footer Placeholder 7">
            <a:extLst>
              <a:ext uri="{FF2B5EF4-FFF2-40B4-BE49-F238E27FC236}">
                <a16:creationId xmlns:a16="http://schemas.microsoft.com/office/drawing/2014/main" id="{D17CB565-C968-77B7-18E4-28416F702C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0A6B99-5790-65DF-46F6-4DC185192ABA}"/>
              </a:ext>
            </a:extLst>
          </p:cNvPr>
          <p:cNvSpPr>
            <a:spLocks noGrp="1"/>
          </p:cNvSpPr>
          <p:nvPr>
            <p:ph type="sldNum" sz="quarter" idx="12"/>
          </p:nvPr>
        </p:nvSpPr>
        <p:spPr/>
        <p:txBody>
          <a:bodyPr/>
          <a:lstStyle/>
          <a:p>
            <a:fld id="{1053CBB0-9226-4FDC-BAE4-C62A5A480EC8}" type="slidenum">
              <a:rPr lang="en-US" smtClean="0"/>
              <a:t>‹#›</a:t>
            </a:fld>
            <a:endParaRPr lang="en-US"/>
          </a:p>
        </p:txBody>
      </p:sp>
    </p:spTree>
    <p:extLst>
      <p:ext uri="{BB962C8B-B14F-4D97-AF65-F5344CB8AC3E}">
        <p14:creationId xmlns:p14="http://schemas.microsoft.com/office/powerpoint/2010/main" val="2345990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7CA6D-CB0B-14EC-A658-CD33EA1373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69EF5B-350F-EFA9-0852-D767DB48F428}"/>
              </a:ext>
            </a:extLst>
          </p:cNvPr>
          <p:cNvSpPr>
            <a:spLocks noGrp="1"/>
          </p:cNvSpPr>
          <p:nvPr>
            <p:ph type="dt" sz="half" idx="10"/>
          </p:nvPr>
        </p:nvSpPr>
        <p:spPr/>
        <p:txBody>
          <a:bodyPr/>
          <a:lstStyle/>
          <a:p>
            <a:fld id="{F209E5CA-3FEA-754A-AFB0-4C202E7DFF60}" type="datetime1">
              <a:rPr lang="en-US" smtClean="0"/>
              <a:t>4/4/2023</a:t>
            </a:fld>
            <a:endParaRPr lang="en-US"/>
          </a:p>
        </p:txBody>
      </p:sp>
      <p:sp>
        <p:nvSpPr>
          <p:cNvPr id="4" name="Footer Placeholder 3">
            <a:extLst>
              <a:ext uri="{FF2B5EF4-FFF2-40B4-BE49-F238E27FC236}">
                <a16:creationId xmlns:a16="http://schemas.microsoft.com/office/drawing/2014/main" id="{B296FE40-0ECA-4C52-ECF3-E0EFE19BB4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C8154E-FA40-B5CF-7541-88A07DF97A7A}"/>
              </a:ext>
            </a:extLst>
          </p:cNvPr>
          <p:cNvSpPr>
            <a:spLocks noGrp="1"/>
          </p:cNvSpPr>
          <p:nvPr>
            <p:ph type="sldNum" sz="quarter" idx="12"/>
          </p:nvPr>
        </p:nvSpPr>
        <p:spPr/>
        <p:txBody>
          <a:bodyPr/>
          <a:lstStyle/>
          <a:p>
            <a:fld id="{1053CBB0-9226-4FDC-BAE4-C62A5A480EC8}" type="slidenum">
              <a:rPr lang="en-US" smtClean="0"/>
              <a:t>‹#›</a:t>
            </a:fld>
            <a:endParaRPr lang="en-US"/>
          </a:p>
        </p:txBody>
      </p:sp>
    </p:spTree>
    <p:extLst>
      <p:ext uri="{BB962C8B-B14F-4D97-AF65-F5344CB8AC3E}">
        <p14:creationId xmlns:p14="http://schemas.microsoft.com/office/powerpoint/2010/main" val="4271591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FF6B3C-7B3A-9769-0E22-ACEBA51C16F8}"/>
              </a:ext>
            </a:extLst>
          </p:cNvPr>
          <p:cNvSpPr>
            <a:spLocks noGrp="1"/>
          </p:cNvSpPr>
          <p:nvPr>
            <p:ph type="dt" sz="half" idx="10"/>
          </p:nvPr>
        </p:nvSpPr>
        <p:spPr/>
        <p:txBody>
          <a:bodyPr/>
          <a:lstStyle/>
          <a:p>
            <a:fld id="{A9AAA595-7505-E145-884D-1F63FA89A71E}" type="datetime1">
              <a:rPr lang="en-US" smtClean="0"/>
              <a:t>4/4/2023</a:t>
            </a:fld>
            <a:endParaRPr lang="en-US"/>
          </a:p>
        </p:txBody>
      </p:sp>
      <p:sp>
        <p:nvSpPr>
          <p:cNvPr id="3" name="Footer Placeholder 2">
            <a:extLst>
              <a:ext uri="{FF2B5EF4-FFF2-40B4-BE49-F238E27FC236}">
                <a16:creationId xmlns:a16="http://schemas.microsoft.com/office/drawing/2014/main" id="{C7439F7A-9E47-9B9E-4207-0920AE3C76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198D2C-5D48-CD32-5058-D4FC2D6FF685}"/>
              </a:ext>
            </a:extLst>
          </p:cNvPr>
          <p:cNvSpPr>
            <a:spLocks noGrp="1"/>
          </p:cNvSpPr>
          <p:nvPr>
            <p:ph type="sldNum" sz="quarter" idx="12"/>
          </p:nvPr>
        </p:nvSpPr>
        <p:spPr/>
        <p:txBody>
          <a:bodyPr/>
          <a:lstStyle/>
          <a:p>
            <a:fld id="{1053CBB0-9226-4FDC-BAE4-C62A5A480EC8}" type="slidenum">
              <a:rPr lang="en-US" smtClean="0"/>
              <a:t>‹#›</a:t>
            </a:fld>
            <a:endParaRPr lang="en-US"/>
          </a:p>
        </p:txBody>
      </p:sp>
    </p:spTree>
    <p:extLst>
      <p:ext uri="{BB962C8B-B14F-4D97-AF65-F5344CB8AC3E}">
        <p14:creationId xmlns:p14="http://schemas.microsoft.com/office/powerpoint/2010/main" val="4213535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6AA41-A88D-790D-F838-702CF41A94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B58021-B621-79F5-B096-7B75C8B26C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2C2C9-9DC9-F7E6-F77C-7971A8CEE4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EA0457-3B88-B9F1-D35E-2965E99A6DA8}"/>
              </a:ext>
            </a:extLst>
          </p:cNvPr>
          <p:cNvSpPr>
            <a:spLocks noGrp="1"/>
          </p:cNvSpPr>
          <p:nvPr>
            <p:ph type="dt" sz="half" idx="10"/>
          </p:nvPr>
        </p:nvSpPr>
        <p:spPr/>
        <p:txBody>
          <a:bodyPr/>
          <a:lstStyle/>
          <a:p>
            <a:fld id="{CAD6BB9E-540E-E748-A1BF-EF01702941C2}" type="datetime1">
              <a:rPr lang="en-US" smtClean="0"/>
              <a:t>4/4/2023</a:t>
            </a:fld>
            <a:endParaRPr lang="en-US"/>
          </a:p>
        </p:txBody>
      </p:sp>
      <p:sp>
        <p:nvSpPr>
          <p:cNvPr id="6" name="Footer Placeholder 5">
            <a:extLst>
              <a:ext uri="{FF2B5EF4-FFF2-40B4-BE49-F238E27FC236}">
                <a16:creationId xmlns:a16="http://schemas.microsoft.com/office/drawing/2014/main" id="{EB4C8B90-404C-2D9B-B09F-849B929E70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04F8CD-E7C4-DF72-A2C1-F6FE960B8B55}"/>
              </a:ext>
            </a:extLst>
          </p:cNvPr>
          <p:cNvSpPr>
            <a:spLocks noGrp="1"/>
          </p:cNvSpPr>
          <p:nvPr>
            <p:ph type="sldNum" sz="quarter" idx="12"/>
          </p:nvPr>
        </p:nvSpPr>
        <p:spPr/>
        <p:txBody>
          <a:bodyPr/>
          <a:lstStyle/>
          <a:p>
            <a:fld id="{1053CBB0-9226-4FDC-BAE4-C62A5A480EC8}" type="slidenum">
              <a:rPr lang="en-US" smtClean="0"/>
              <a:t>‹#›</a:t>
            </a:fld>
            <a:endParaRPr lang="en-US"/>
          </a:p>
        </p:txBody>
      </p:sp>
    </p:spTree>
    <p:extLst>
      <p:ext uri="{BB962C8B-B14F-4D97-AF65-F5344CB8AC3E}">
        <p14:creationId xmlns:p14="http://schemas.microsoft.com/office/powerpoint/2010/main" val="373463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3E5F2-AF4C-DB1E-87D1-F372FBE893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80ACB8-2E65-CB60-1F58-F039C21AC1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27C75C-076A-0082-A6B9-1709018646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FFFBC1-E54B-554B-3C6C-25CD1EA8F884}"/>
              </a:ext>
            </a:extLst>
          </p:cNvPr>
          <p:cNvSpPr>
            <a:spLocks noGrp="1"/>
          </p:cNvSpPr>
          <p:nvPr>
            <p:ph type="dt" sz="half" idx="10"/>
          </p:nvPr>
        </p:nvSpPr>
        <p:spPr/>
        <p:txBody>
          <a:bodyPr/>
          <a:lstStyle/>
          <a:p>
            <a:fld id="{71B5AAD6-AAF3-264D-91A4-1868E34A3EFA}" type="datetime1">
              <a:rPr lang="en-US" smtClean="0"/>
              <a:t>4/4/2023</a:t>
            </a:fld>
            <a:endParaRPr lang="en-US"/>
          </a:p>
        </p:txBody>
      </p:sp>
      <p:sp>
        <p:nvSpPr>
          <p:cNvPr id="6" name="Footer Placeholder 5">
            <a:extLst>
              <a:ext uri="{FF2B5EF4-FFF2-40B4-BE49-F238E27FC236}">
                <a16:creationId xmlns:a16="http://schemas.microsoft.com/office/drawing/2014/main" id="{B0F1814E-EA0E-AC47-976D-D6ACBE7554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5D55D7-0D2E-384E-E944-5ECEB4763F4A}"/>
              </a:ext>
            </a:extLst>
          </p:cNvPr>
          <p:cNvSpPr>
            <a:spLocks noGrp="1"/>
          </p:cNvSpPr>
          <p:nvPr>
            <p:ph type="sldNum" sz="quarter" idx="12"/>
          </p:nvPr>
        </p:nvSpPr>
        <p:spPr/>
        <p:txBody>
          <a:bodyPr/>
          <a:lstStyle/>
          <a:p>
            <a:fld id="{1053CBB0-9226-4FDC-BAE4-C62A5A480EC8}" type="slidenum">
              <a:rPr lang="en-US" smtClean="0"/>
              <a:t>‹#›</a:t>
            </a:fld>
            <a:endParaRPr lang="en-US"/>
          </a:p>
        </p:txBody>
      </p:sp>
    </p:spTree>
    <p:extLst>
      <p:ext uri="{BB962C8B-B14F-4D97-AF65-F5344CB8AC3E}">
        <p14:creationId xmlns:p14="http://schemas.microsoft.com/office/powerpoint/2010/main" val="2522630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BD3858-9AE3-D3A3-1517-096039D670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DBF7CC-F8BB-E2B2-3597-F9549AA630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42850F-5C58-E69B-E496-87DB91F7FE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C50AFC-8256-F54D-9444-A02247C73C17}" type="datetime1">
              <a:rPr lang="en-US" smtClean="0"/>
              <a:t>4/4/2023</a:t>
            </a:fld>
            <a:endParaRPr lang="en-US"/>
          </a:p>
        </p:txBody>
      </p:sp>
      <p:sp>
        <p:nvSpPr>
          <p:cNvPr id="5" name="Footer Placeholder 4">
            <a:extLst>
              <a:ext uri="{FF2B5EF4-FFF2-40B4-BE49-F238E27FC236}">
                <a16:creationId xmlns:a16="http://schemas.microsoft.com/office/drawing/2014/main" id="{D9106BFB-80BC-D908-0F6F-291F7EACC4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7330DA-DD70-21F1-6F54-0BAC04CB93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53CBB0-9226-4FDC-BAE4-C62A5A480EC8}" type="slidenum">
              <a:rPr lang="en-US" smtClean="0"/>
              <a:t>‹#›</a:t>
            </a:fld>
            <a:endParaRPr lang="en-US"/>
          </a:p>
        </p:txBody>
      </p:sp>
    </p:spTree>
    <p:extLst>
      <p:ext uri="{BB962C8B-B14F-4D97-AF65-F5344CB8AC3E}">
        <p14:creationId xmlns:p14="http://schemas.microsoft.com/office/powerpoint/2010/main" val="3615806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0803B-C74D-F5FB-26C8-1D827B5F2685}"/>
              </a:ext>
            </a:extLst>
          </p:cNvPr>
          <p:cNvSpPr>
            <a:spLocks noGrp="1"/>
          </p:cNvSpPr>
          <p:nvPr>
            <p:ph type="ctrTitle"/>
          </p:nvPr>
        </p:nvSpPr>
        <p:spPr>
          <a:xfrm>
            <a:off x="-86814746" y="-15625930"/>
            <a:ext cx="220241186" cy="38480521"/>
          </a:xfrm>
        </p:spPr>
        <p:txBody>
          <a:bodyPr/>
          <a:lstStyle/>
          <a:p>
            <a:br>
              <a:rPr lang="en-US" dirty="0"/>
            </a:br>
            <a:endParaRPr lang="en-US" dirty="0"/>
          </a:p>
        </p:txBody>
      </p:sp>
      <p:sp>
        <p:nvSpPr>
          <p:cNvPr id="3" name="Subtitle 2">
            <a:extLst>
              <a:ext uri="{FF2B5EF4-FFF2-40B4-BE49-F238E27FC236}">
                <a16:creationId xmlns:a16="http://schemas.microsoft.com/office/drawing/2014/main" id="{6877F65B-4BAE-E08A-A3ED-0649927A042B}"/>
              </a:ext>
            </a:extLst>
          </p:cNvPr>
          <p:cNvSpPr>
            <a:spLocks noGrp="1"/>
          </p:cNvSpPr>
          <p:nvPr>
            <p:ph type="subTitle" idx="1"/>
          </p:nvPr>
        </p:nvSpPr>
        <p:spPr>
          <a:xfrm>
            <a:off x="870012" y="4190261"/>
            <a:ext cx="10483788" cy="2667740"/>
          </a:xfrm>
        </p:spPr>
        <p:txBody>
          <a:bodyPr>
            <a:normAutofit/>
          </a:bodyPr>
          <a:lstStyle/>
          <a:p>
            <a:r>
              <a:rPr lang="en-US" sz="5400" b="1" dirty="0"/>
              <a:t>Corrales Arts, Community, and Education Center Committee</a:t>
            </a:r>
          </a:p>
          <a:p>
            <a:r>
              <a:rPr lang="en-US" sz="5400" b="1" dirty="0"/>
              <a:t>Village Council Presentation</a:t>
            </a:r>
          </a:p>
        </p:txBody>
      </p:sp>
      <p:pic>
        <p:nvPicPr>
          <p:cNvPr id="1026" name="Picture 2" descr="Home">
            <a:extLst>
              <a:ext uri="{FF2B5EF4-FFF2-40B4-BE49-F238E27FC236}">
                <a16:creationId xmlns:a16="http://schemas.microsoft.com/office/drawing/2014/main" id="{8D213902-CB99-C545-4121-F9223112B6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4132" y="119534"/>
            <a:ext cx="4527612" cy="4141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295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CC0A9-C029-B459-00EB-96AFD0910A63}"/>
              </a:ext>
            </a:extLst>
          </p:cNvPr>
          <p:cNvSpPr>
            <a:spLocks noGrp="1"/>
          </p:cNvSpPr>
          <p:nvPr>
            <p:ph type="title"/>
          </p:nvPr>
        </p:nvSpPr>
        <p:spPr>
          <a:xfrm>
            <a:off x="838200" y="365125"/>
            <a:ext cx="10515600" cy="1325563"/>
          </a:xfrm>
        </p:spPr>
        <p:txBody>
          <a:bodyPr>
            <a:normAutofit/>
          </a:bodyPr>
          <a:lstStyle/>
          <a:p>
            <a:r>
              <a:rPr lang="en-US" sz="3600" b="1" u="sng" dirty="0"/>
              <a:t>Conclusions</a:t>
            </a:r>
            <a:endParaRPr lang="en-US" sz="3600" b="1" u="sng" dirty="0">
              <a:solidFill>
                <a:schemeClr val="accent4">
                  <a:lumMod val="50000"/>
                </a:schemeClr>
              </a:solidFill>
            </a:endParaRPr>
          </a:p>
        </p:txBody>
      </p:sp>
      <p:sp>
        <p:nvSpPr>
          <p:cNvPr id="3" name="Content Placeholder 2">
            <a:extLst>
              <a:ext uri="{FF2B5EF4-FFF2-40B4-BE49-F238E27FC236}">
                <a16:creationId xmlns:a16="http://schemas.microsoft.com/office/drawing/2014/main" id="{B0D063BD-944C-0AD4-844A-02BC085D96B8}"/>
              </a:ext>
            </a:extLst>
          </p:cNvPr>
          <p:cNvSpPr>
            <a:spLocks noGrp="1"/>
          </p:cNvSpPr>
          <p:nvPr>
            <p:ph idx="1"/>
          </p:nvPr>
        </p:nvSpPr>
        <p:spPr>
          <a:xfrm>
            <a:off x="409502" y="1690688"/>
            <a:ext cx="10515600" cy="4351338"/>
          </a:xfrm>
        </p:spPr>
        <p:txBody>
          <a:bodyPr>
            <a:normAutofit/>
          </a:bodyPr>
          <a:lstStyle/>
          <a:p>
            <a:r>
              <a:rPr lang="en-US" sz="2400" b="1" dirty="0">
                <a:solidFill>
                  <a:srgbClr val="0070C0"/>
                </a:solidFill>
              </a:rPr>
              <a:t>The Committee believes it has completed the directives established by the Village.</a:t>
            </a:r>
          </a:p>
          <a:p>
            <a:r>
              <a:rPr lang="en-US" sz="2400" dirty="0"/>
              <a:t>The </a:t>
            </a:r>
            <a:r>
              <a:rPr lang="en-US" sz="2400" b="1" dirty="0">
                <a:solidFill>
                  <a:srgbClr val="0070C0"/>
                </a:solidFill>
              </a:rPr>
              <a:t>due diligence </a:t>
            </a:r>
            <a:r>
              <a:rPr lang="en-US" sz="2400" dirty="0"/>
              <a:t>completed by the Committee demonstrates there is a </a:t>
            </a:r>
            <a:r>
              <a:rPr lang="en-US" sz="2400" b="1" dirty="0">
                <a:solidFill>
                  <a:srgbClr val="0070C0"/>
                </a:solidFill>
              </a:rPr>
              <a:t>need for a multi-use facility like the proposed ACE Center </a:t>
            </a:r>
            <a:r>
              <a:rPr lang="en-US" sz="2400" dirty="0"/>
              <a:t>within the Village of Corrales.</a:t>
            </a:r>
          </a:p>
        </p:txBody>
      </p:sp>
      <p:sp>
        <p:nvSpPr>
          <p:cNvPr id="4" name="Slide Number Placeholder 3">
            <a:extLst>
              <a:ext uri="{FF2B5EF4-FFF2-40B4-BE49-F238E27FC236}">
                <a16:creationId xmlns:a16="http://schemas.microsoft.com/office/drawing/2014/main" id="{5F176ECD-4216-414E-43DE-758E34280618}"/>
              </a:ext>
            </a:extLst>
          </p:cNvPr>
          <p:cNvSpPr>
            <a:spLocks noGrp="1"/>
          </p:cNvSpPr>
          <p:nvPr>
            <p:ph type="sldNum" sz="quarter" idx="12"/>
          </p:nvPr>
        </p:nvSpPr>
        <p:spPr/>
        <p:txBody>
          <a:bodyPr/>
          <a:lstStyle/>
          <a:p>
            <a:fld id="{1053CBB0-9226-4FDC-BAE4-C62A5A480EC8}" type="slidenum">
              <a:rPr lang="en-US" smtClean="0"/>
              <a:t>10</a:t>
            </a:fld>
            <a:endParaRPr lang="en-US"/>
          </a:p>
        </p:txBody>
      </p:sp>
      <p:pic>
        <p:nvPicPr>
          <p:cNvPr id="2050" name="Picture 2" descr="Home">
            <a:extLst>
              <a:ext uri="{FF2B5EF4-FFF2-40B4-BE49-F238E27FC236}">
                <a16:creationId xmlns:a16="http://schemas.microsoft.com/office/drawing/2014/main" id="{02E74557-611B-3260-3AA9-E0D11B9BFE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9777" y="152401"/>
            <a:ext cx="1390650"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593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38EDD-DA01-A9C1-B30A-3E3BA0E40F24}"/>
              </a:ext>
            </a:extLst>
          </p:cNvPr>
          <p:cNvSpPr>
            <a:spLocks noGrp="1"/>
          </p:cNvSpPr>
          <p:nvPr>
            <p:ph type="title"/>
          </p:nvPr>
        </p:nvSpPr>
        <p:spPr>
          <a:xfrm>
            <a:off x="553528" y="261608"/>
            <a:ext cx="10515600" cy="1325563"/>
          </a:xfrm>
        </p:spPr>
        <p:txBody>
          <a:bodyPr/>
          <a:lstStyle/>
          <a:p>
            <a:r>
              <a:rPr lang="en-US" b="1" u="sng" dirty="0"/>
              <a:t>Recommendations</a:t>
            </a:r>
            <a:endParaRPr lang="en-US" b="1" u="sng" dirty="0">
              <a:solidFill>
                <a:schemeClr val="accent4">
                  <a:lumMod val="50000"/>
                </a:schemeClr>
              </a:solidFill>
            </a:endParaRPr>
          </a:p>
        </p:txBody>
      </p:sp>
      <p:sp>
        <p:nvSpPr>
          <p:cNvPr id="3" name="Content Placeholder 2">
            <a:extLst>
              <a:ext uri="{FF2B5EF4-FFF2-40B4-BE49-F238E27FC236}">
                <a16:creationId xmlns:a16="http://schemas.microsoft.com/office/drawing/2014/main" id="{58474CBC-BB3B-E541-F0E1-50430CEEF3CD}"/>
              </a:ext>
            </a:extLst>
          </p:cNvPr>
          <p:cNvSpPr>
            <a:spLocks noGrp="1"/>
          </p:cNvSpPr>
          <p:nvPr>
            <p:ph idx="1"/>
          </p:nvPr>
        </p:nvSpPr>
        <p:spPr>
          <a:xfrm>
            <a:off x="553528" y="1253330"/>
            <a:ext cx="10515600" cy="5103019"/>
          </a:xfrm>
        </p:spPr>
        <p:txBody>
          <a:bodyPr>
            <a:normAutofit fontScale="92500" lnSpcReduction="10000"/>
          </a:bodyPr>
          <a:lstStyle/>
          <a:p>
            <a:endParaRPr lang="en-US" sz="2400" dirty="0"/>
          </a:p>
          <a:p>
            <a:r>
              <a:rPr lang="en-US" sz="2400" b="1" dirty="0">
                <a:solidFill>
                  <a:srgbClr val="0070C0"/>
                </a:solidFill>
              </a:rPr>
              <a:t>Why is a nonprofit like Friends of Corrales ACE Center necessary?</a:t>
            </a:r>
          </a:p>
          <a:p>
            <a:pPr lvl="1"/>
            <a:r>
              <a:rPr lang="en-US" dirty="0"/>
              <a:t>The Village cannot solicit funding from private sources.</a:t>
            </a:r>
          </a:p>
          <a:p>
            <a:pPr lvl="1"/>
            <a:r>
              <a:rPr lang="en-US" dirty="0"/>
              <a:t>The Village has </a:t>
            </a:r>
            <a:r>
              <a:rPr lang="en-US" b="1" dirty="0">
                <a:solidFill>
                  <a:srgbClr val="FF0000"/>
                </a:solidFill>
              </a:rPr>
              <a:t>NO</a:t>
            </a:r>
            <a:r>
              <a:rPr lang="en-US" dirty="0"/>
              <a:t> </a:t>
            </a:r>
            <a:r>
              <a:rPr lang="en-US" b="1" dirty="0">
                <a:solidFill>
                  <a:srgbClr val="FF0000"/>
                </a:solidFill>
              </a:rPr>
              <a:t>money </a:t>
            </a:r>
            <a:r>
              <a:rPr lang="en-US" dirty="0"/>
              <a:t>allocated for the proposed project.</a:t>
            </a:r>
          </a:p>
          <a:p>
            <a:r>
              <a:rPr lang="en-US" sz="2400" dirty="0"/>
              <a:t>Friends of Corrales ACE Center is prepared and willing to work with the Village to complete the work undertaken by the Committee, supported in part, by the fact that Friends has </a:t>
            </a:r>
            <a:r>
              <a:rPr lang="en-US" sz="2400" b="1" dirty="0">
                <a:solidFill>
                  <a:srgbClr val="0070C0"/>
                </a:solidFill>
              </a:rPr>
              <a:t>raised nearly $10,000 </a:t>
            </a:r>
            <a:r>
              <a:rPr lang="en-US" sz="2400" dirty="0"/>
              <a:t>for the project </a:t>
            </a:r>
            <a:r>
              <a:rPr lang="en-US" sz="2400" b="1" dirty="0">
                <a:solidFill>
                  <a:srgbClr val="0070C0"/>
                </a:solidFill>
              </a:rPr>
              <a:t>from its board and several Village organizations.</a:t>
            </a:r>
          </a:p>
          <a:p>
            <a:r>
              <a:rPr lang="en-US" sz="2400" dirty="0"/>
              <a:t>The Committee </a:t>
            </a:r>
            <a:r>
              <a:rPr lang="en-US" sz="2400" b="1" dirty="0">
                <a:solidFill>
                  <a:srgbClr val="0070C0"/>
                </a:solidFill>
              </a:rPr>
              <a:t>recommends that the Village enter into an agreement </a:t>
            </a:r>
            <a:r>
              <a:rPr lang="en-US" sz="2400" dirty="0"/>
              <a:t>establishing a </a:t>
            </a:r>
            <a:r>
              <a:rPr lang="en-US" sz="2400" b="1" dirty="0">
                <a:solidFill>
                  <a:srgbClr val="0070C0"/>
                </a:solidFill>
              </a:rPr>
              <a:t>Public Private Partnership with a 501(c)(3) organization. That organization should be </a:t>
            </a:r>
            <a:r>
              <a:rPr lang="en-US" sz="2400" dirty="0"/>
              <a:t> prepared to complete the planning and funding of the ACE Center to include acting as fiscal agent for the Project. This</a:t>
            </a:r>
            <a:r>
              <a:rPr lang="en-US" sz="2400" b="1" dirty="0">
                <a:solidFill>
                  <a:srgbClr val="0070C0"/>
                </a:solidFill>
              </a:rPr>
              <a:t> should be accomplished in a timely manner </a:t>
            </a:r>
            <a:r>
              <a:rPr lang="en-US" sz="2400" dirty="0"/>
              <a:t>so that the </a:t>
            </a:r>
            <a:r>
              <a:rPr lang="en-US" sz="2400" b="1" dirty="0">
                <a:solidFill>
                  <a:srgbClr val="0070C0"/>
                </a:solidFill>
              </a:rPr>
              <a:t>momentum of the Project will continue. </a:t>
            </a:r>
            <a:r>
              <a:rPr lang="en-US" sz="2400" dirty="0"/>
              <a:t>Any agreement entered into between the Village and a 501(c)(3) organization should </a:t>
            </a:r>
            <a:r>
              <a:rPr lang="en-US" sz="2400" b="1" dirty="0">
                <a:solidFill>
                  <a:srgbClr val="0070C0"/>
                </a:solidFill>
              </a:rPr>
              <a:t>be terminable by either party, </a:t>
            </a:r>
            <a:r>
              <a:rPr lang="en-US" sz="2400" dirty="0"/>
              <a:t>without cause, following notice of reasonable length. </a:t>
            </a:r>
          </a:p>
          <a:p>
            <a:endParaRPr lang="en-US" sz="2400" dirty="0"/>
          </a:p>
          <a:p>
            <a:endParaRPr lang="en-US" sz="2400" dirty="0"/>
          </a:p>
        </p:txBody>
      </p:sp>
      <p:sp>
        <p:nvSpPr>
          <p:cNvPr id="4" name="Slide Number Placeholder 3">
            <a:extLst>
              <a:ext uri="{FF2B5EF4-FFF2-40B4-BE49-F238E27FC236}">
                <a16:creationId xmlns:a16="http://schemas.microsoft.com/office/drawing/2014/main" id="{985FA956-672B-73CF-9E23-0BAF9B765563}"/>
              </a:ext>
            </a:extLst>
          </p:cNvPr>
          <p:cNvSpPr>
            <a:spLocks noGrp="1"/>
          </p:cNvSpPr>
          <p:nvPr>
            <p:ph type="sldNum" sz="quarter" idx="12"/>
          </p:nvPr>
        </p:nvSpPr>
        <p:spPr/>
        <p:txBody>
          <a:bodyPr/>
          <a:lstStyle/>
          <a:p>
            <a:fld id="{1053CBB0-9226-4FDC-BAE4-C62A5A480EC8}" type="slidenum">
              <a:rPr lang="en-US" smtClean="0"/>
              <a:t>11</a:t>
            </a:fld>
            <a:endParaRPr lang="en-US" dirty="0"/>
          </a:p>
        </p:txBody>
      </p:sp>
      <p:pic>
        <p:nvPicPr>
          <p:cNvPr id="1026" name="Picture 2" descr="Home">
            <a:extLst>
              <a:ext uri="{FF2B5EF4-FFF2-40B4-BE49-F238E27FC236}">
                <a16:creationId xmlns:a16="http://schemas.microsoft.com/office/drawing/2014/main" id="{3C9E25BC-E3DB-1431-E2FE-9DC6A4553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5110" y="136525"/>
            <a:ext cx="1390650"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72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A339C5-EF8B-A84D-286C-56664F3CBD18}"/>
              </a:ext>
            </a:extLst>
          </p:cNvPr>
          <p:cNvSpPr>
            <a:spLocks noGrp="1"/>
          </p:cNvSpPr>
          <p:nvPr>
            <p:ph idx="1"/>
          </p:nvPr>
        </p:nvSpPr>
        <p:spPr/>
        <p:txBody>
          <a:bodyPr/>
          <a:lstStyle/>
          <a:p>
            <a:pPr marL="0" indent="0" algn="ctr">
              <a:buNone/>
            </a:pPr>
            <a:r>
              <a:rPr lang="en-US" sz="4400" b="1" dirty="0"/>
              <a:t>The Committee members and advisors would like to thank the Village Council and Village Administration for the opportunity to be a part of this exciting project.</a:t>
            </a:r>
          </a:p>
          <a:p>
            <a:endParaRPr lang="en-US" dirty="0"/>
          </a:p>
        </p:txBody>
      </p:sp>
      <p:sp>
        <p:nvSpPr>
          <p:cNvPr id="4" name="Slide Number Placeholder 3">
            <a:extLst>
              <a:ext uri="{FF2B5EF4-FFF2-40B4-BE49-F238E27FC236}">
                <a16:creationId xmlns:a16="http://schemas.microsoft.com/office/drawing/2014/main" id="{6D220B65-4F47-F04C-2315-A9D9D3484ECF}"/>
              </a:ext>
            </a:extLst>
          </p:cNvPr>
          <p:cNvSpPr>
            <a:spLocks noGrp="1"/>
          </p:cNvSpPr>
          <p:nvPr>
            <p:ph type="sldNum" sz="quarter" idx="12"/>
          </p:nvPr>
        </p:nvSpPr>
        <p:spPr/>
        <p:txBody>
          <a:bodyPr/>
          <a:lstStyle/>
          <a:p>
            <a:fld id="{1053CBB0-9226-4FDC-BAE4-C62A5A480EC8}" type="slidenum">
              <a:rPr lang="en-US" smtClean="0"/>
              <a:t>12</a:t>
            </a:fld>
            <a:endParaRPr lang="en-US"/>
          </a:p>
        </p:txBody>
      </p:sp>
      <p:pic>
        <p:nvPicPr>
          <p:cNvPr id="2" name="Picture 2" descr="Home">
            <a:extLst>
              <a:ext uri="{FF2B5EF4-FFF2-40B4-BE49-F238E27FC236}">
                <a16:creationId xmlns:a16="http://schemas.microsoft.com/office/drawing/2014/main" id="{DB7485B9-FBC7-0C9C-2030-E151942470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2144" y="136525"/>
            <a:ext cx="1699492" cy="1509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357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7BDE6-C833-DB51-02AE-E420EFE61389}"/>
              </a:ext>
            </a:extLst>
          </p:cNvPr>
          <p:cNvSpPr>
            <a:spLocks noGrp="1"/>
          </p:cNvSpPr>
          <p:nvPr>
            <p:ph type="title"/>
          </p:nvPr>
        </p:nvSpPr>
        <p:spPr>
          <a:xfrm>
            <a:off x="834399" y="0"/>
            <a:ext cx="10515600" cy="1325563"/>
          </a:xfrm>
        </p:spPr>
        <p:txBody>
          <a:bodyPr>
            <a:normAutofit/>
          </a:bodyPr>
          <a:lstStyle/>
          <a:p>
            <a:r>
              <a:rPr lang="en-US" sz="3600" b="1" u="sng" dirty="0"/>
              <a:t>Presentation Overview</a:t>
            </a:r>
          </a:p>
        </p:txBody>
      </p:sp>
      <p:sp>
        <p:nvSpPr>
          <p:cNvPr id="3" name="Content Placeholder 2">
            <a:extLst>
              <a:ext uri="{FF2B5EF4-FFF2-40B4-BE49-F238E27FC236}">
                <a16:creationId xmlns:a16="http://schemas.microsoft.com/office/drawing/2014/main" id="{33F669C5-1A34-3D62-69BA-679CD45A9C24}"/>
              </a:ext>
            </a:extLst>
          </p:cNvPr>
          <p:cNvSpPr>
            <a:spLocks noGrp="1"/>
          </p:cNvSpPr>
          <p:nvPr>
            <p:ph idx="1"/>
          </p:nvPr>
        </p:nvSpPr>
        <p:spPr>
          <a:xfrm>
            <a:off x="628804" y="1111982"/>
            <a:ext cx="10934391" cy="5244368"/>
          </a:xfrm>
        </p:spPr>
        <p:txBody>
          <a:bodyPr>
            <a:normAutofit fontScale="25000" lnSpcReduction="20000"/>
          </a:bodyPr>
          <a:lstStyle/>
          <a:p>
            <a:pPr marL="0" indent="0">
              <a:buNone/>
            </a:pPr>
            <a:endParaRPr lang="en-US" sz="9600" b="1" dirty="0"/>
          </a:p>
          <a:p>
            <a:r>
              <a:rPr lang="en-US" sz="9600" b="1" dirty="0"/>
              <a:t>History of the Ad Hoc Village Appointed Committee</a:t>
            </a:r>
          </a:p>
          <a:p>
            <a:endParaRPr lang="en-US" sz="9600" b="1" dirty="0"/>
          </a:p>
          <a:p>
            <a:r>
              <a:rPr lang="en-US" sz="9600" b="1" dirty="0"/>
              <a:t>Assigned Objectives for the Ad Hoc Committee</a:t>
            </a:r>
          </a:p>
          <a:p>
            <a:pPr marL="0" indent="0">
              <a:buNone/>
            </a:pPr>
            <a:endParaRPr lang="en-US" sz="9600" b="1" dirty="0"/>
          </a:p>
          <a:p>
            <a:r>
              <a:rPr lang="en-US" sz="9600" b="1" dirty="0"/>
              <a:t>Progress to date</a:t>
            </a:r>
          </a:p>
          <a:p>
            <a:pPr lvl="1"/>
            <a:r>
              <a:rPr lang="en-US" sz="9200" b="1" dirty="0"/>
              <a:t>Concept Design</a:t>
            </a:r>
          </a:p>
          <a:p>
            <a:pPr lvl="1"/>
            <a:r>
              <a:rPr lang="en-US" sz="9200" b="1" dirty="0"/>
              <a:t>Community Input</a:t>
            </a:r>
          </a:p>
          <a:p>
            <a:pPr lvl="1"/>
            <a:r>
              <a:rPr lang="en-US" sz="9200" b="1" dirty="0"/>
              <a:t>Fundraising</a:t>
            </a:r>
          </a:p>
          <a:p>
            <a:pPr lvl="1"/>
            <a:endParaRPr lang="en-US" sz="9200" b="1" dirty="0"/>
          </a:p>
          <a:p>
            <a:r>
              <a:rPr lang="en-US" sz="9600" b="1" dirty="0"/>
              <a:t>What’s Next?</a:t>
            </a:r>
          </a:p>
          <a:p>
            <a:endParaRPr lang="en-US" sz="9600" b="1" dirty="0"/>
          </a:p>
          <a:p>
            <a:r>
              <a:rPr lang="en-US" sz="9600" b="1" dirty="0"/>
              <a:t>Conclusions and Recommendations</a:t>
            </a:r>
          </a:p>
          <a:p>
            <a:endParaRPr lang="en-US" sz="3800" b="1" u="sng" dirty="0"/>
          </a:p>
          <a:p>
            <a:pPr marL="457200" lvl="1" indent="0" algn="ctr">
              <a:buNone/>
            </a:pPr>
            <a:endParaRPr lang="en-US" sz="4000" dirty="0"/>
          </a:p>
          <a:p>
            <a:pPr marL="457200" lvl="1" indent="0">
              <a:buNone/>
            </a:pPr>
            <a:endParaRPr lang="en-US" sz="3500" dirty="0">
              <a:solidFill>
                <a:srgbClr val="FF0000"/>
              </a:solidFill>
            </a:endParaRPr>
          </a:p>
          <a:p>
            <a:pPr lvl="1"/>
            <a:endParaRPr lang="en-US" dirty="0">
              <a:solidFill>
                <a:srgbClr val="FF0000"/>
              </a:solidFill>
            </a:endParaRPr>
          </a:p>
          <a:p>
            <a:pPr marL="457200" lvl="1" indent="0">
              <a:buNone/>
            </a:pPr>
            <a:endParaRPr lang="en-US" dirty="0"/>
          </a:p>
          <a:p>
            <a:pPr marL="914400" lvl="2" indent="0">
              <a:buNone/>
            </a:pPr>
            <a:r>
              <a:rPr lang="en-US" dirty="0"/>
              <a:t>		</a:t>
            </a:r>
          </a:p>
          <a:p>
            <a:pPr marL="914400" lvl="2" indent="0">
              <a:buNone/>
            </a:pPr>
            <a:endParaRPr lang="en-US" dirty="0"/>
          </a:p>
          <a:p>
            <a:pPr marL="457200" lvl="1" indent="0">
              <a:buNone/>
            </a:pPr>
            <a:endParaRPr lang="en-US" dirty="0"/>
          </a:p>
          <a:p>
            <a:endParaRPr lang="en-US" dirty="0"/>
          </a:p>
        </p:txBody>
      </p:sp>
      <p:pic>
        <p:nvPicPr>
          <p:cNvPr id="3074" name="Picture 2" descr="Home">
            <a:extLst>
              <a:ext uri="{FF2B5EF4-FFF2-40B4-BE49-F238E27FC236}">
                <a16:creationId xmlns:a16="http://schemas.microsoft.com/office/drawing/2014/main" id="{3920C74C-9866-3ADB-1061-E12F4E841A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4113" y="271462"/>
            <a:ext cx="1519687" cy="128991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345E447-45EF-4C31-4B24-D2D90F554508}"/>
              </a:ext>
            </a:extLst>
          </p:cNvPr>
          <p:cNvSpPr>
            <a:spLocks noGrp="1"/>
          </p:cNvSpPr>
          <p:nvPr>
            <p:ph type="sldNum" sz="quarter" idx="12"/>
          </p:nvPr>
        </p:nvSpPr>
        <p:spPr/>
        <p:txBody>
          <a:bodyPr/>
          <a:lstStyle/>
          <a:p>
            <a:fld id="{1053CBB0-9226-4FDC-BAE4-C62A5A480EC8}" type="slidenum">
              <a:rPr lang="en-US" sz="1400" smtClean="0">
                <a:solidFill>
                  <a:schemeClr val="tx1"/>
                </a:solidFill>
              </a:rPr>
              <a:t>2</a:t>
            </a:fld>
            <a:endParaRPr lang="en-US" sz="1400" dirty="0">
              <a:solidFill>
                <a:schemeClr val="tx1"/>
              </a:solidFill>
            </a:endParaRPr>
          </a:p>
        </p:txBody>
      </p:sp>
    </p:spTree>
    <p:extLst>
      <p:ext uri="{BB962C8B-B14F-4D97-AF65-F5344CB8AC3E}">
        <p14:creationId xmlns:p14="http://schemas.microsoft.com/office/powerpoint/2010/main" val="1333347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E32DC-5FE8-9AE3-9DB5-DB4F4E8654C9}"/>
              </a:ext>
            </a:extLst>
          </p:cNvPr>
          <p:cNvSpPr>
            <a:spLocks noGrp="1"/>
          </p:cNvSpPr>
          <p:nvPr>
            <p:ph type="title"/>
          </p:nvPr>
        </p:nvSpPr>
        <p:spPr>
          <a:xfrm>
            <a:off x="465826" y="-76628"/>
            <a:ext cx="10974238" cy="1325563"/>
          </a:xfrm>
        </p:spPr>
        <p:txBody>
          <a:bodyPr>
            <a:normAutofit/>
          </a:bodyPr>
          <a:lstStyle/>
          <a:p>
            <a:r>
              <a:rPr lang="en-US" sz="3600" b="1" u="sng" dirty="0"/>
              <a:t>History of the Ad Hoc Village Appointed Committee</a:t>
            </a:r>
          </a:p>
        </p:txBody>
      </p:sp>
      <p:sp>
        <p:nvSpPr>
          <p:cNvPr id="3" name="Content Placeholder 2">
            <a:extLst>
              <a:ext uri="{FF2B5EF4-FFF2-40B4-BE49-F238E27FC236}">
                <a16:creationId xmlns:a16="http://schemas.microsoft.com/office/drawing/2014/main" id="{56B29AED-8CF2-AC6F-16B2-165A5A92D95B}"/>
              </a:ext>
            </a:extLst>
          </p:cNvPr>
          <p:cNvSpPr>
            <a:spLocks noGrp="1"/>
          </p:cNvSpPr>
          <p:nvPr>
            <p:ph idx="1"/>
          </p:nvPr>
        </p:nvSpPr>
        <p:spPr>
          <a:xfrm>
            <a:off x="379562" y="871268"/>
            <a:ext cx="10974238" cy="5702060"/>
          </a:xfrm>
        </p:spPr>
        <p:txBody>
          <a:bodyPr>
            <a:normAutofit fontScale="25000" lnSpcReduction="20000"/>
          </a:bodyPr>
          <a:lstStyle/>
          <a:p>
            <a:r>
              <a:rPr lang="en-US" sz="9600" dirty="0"/>
              <a:t>The Ad Hoc Committee was appointed by Mayor Fahey and approved by Village Council on May 10, 2022.</a:t>
            </a:r>
          </a:p>
          <a:p>
            <a:r>
              <a:rPr lang="en-US" sz="9600" dirty="0"/>
              <a:t>Committee membership</a:t>
            </a:r>
          </a:p>
          <a:p>
            <a:pPr lvl="1"/>
            <a:r>
              <a:rPr lang="en-US" sz="9600" b="1" dirty="0">
                <a:solidFill>
                  <a:srgbClr val="0070C0"/>
                </a:solidFill>
              </a:rPr>
              <a:t>Seven </a:t>
            </a:r>
            <a:r>
              <a:rPr lang="en-US" sz="9600" b="1" dirty="0" err="1">
                <a:solidFill>
                  <a:srgbClr val="0070C0"/>
                </a:solidFill>
              </a:rPr>
              <a:t>Corraleños</a:t>
            </a:r>
            <a:r>
              <a:rPr lang="en-US" sz="9600" b="1" dirty="0">
                <a:solidFill>
                  <a:srgbClr val="0070C0"/>
                </a:solidFill>
              </a:rPr>
              <a:t> were appointed as Committee members</a:t>
            </a:r>
            <a:r>
              <a:rPr lang="en-US" sz="9600" dirty="0"/>
              <a:t> representing a broad spectrum of experience and expertise. </a:t>
            </a:r>
          </a:p>
          <a:p>
            <a:pPr lvl="1"/>
            <a:r>
              <a:rPr lang="en-US" sz="9600" dirty="0"/>
              <a:t>In addition to the appointed Committee, </a:t>
            </a:r>
            <a:r>
              <a:rPr lang="en-US" sz="9600" b="1" dirty="0">
                <a:solidFill>
                  <a:srgbClr val="0070C0"/>
                </a:solidFill>
              </a:rPr>
              <a:t>three advisors </a:t>
            </a:r>
            <a:r>
              <a:rPr lang="en-US" sz="9600" dirty="0"/>
              <a:t>were selected to aid the Committee. </a:t>
            </a:r>
          </a:p>
          <a:p>
            <a:pPr lvl="1"/>
            <a:r>
              <a:rPr lang="en-US" sz="9600" dirty="0"/>
              <a:t>The committee has worked with architect </a:t>
            </a:r>
            <a:r>
              <a:rPr lang="en-US" sz="9600" b="1" dirty="0">
                <a:solidFill>
                  <a:schemeClr val="accent5">
                    <a:lumMod val="75000"/>
                  </a:schemeClr>
                </a:solidFill>
              </a:rPr>
              <a:t>Mark </a:t>
            </a:r>
            <a:r>
              <a:rPr lang="en-US" sz="9600" b="1" dirty="0" err="1">
                <a:solidFill>
                  <a:schemeClr val="accent5">
                    <a:lumMod val="75000"/>
                  </a:schemeClr>
                </a:solidFill>
              </a:rPr>
              <a:t>Steinkamp</a:t>
            </a:r>
            <a:r>
              <a:rPr lang="en-US" sz="9600" b="1" dirty="0">
                <a:solidFill>
                  <a:schemeClr val="accent5">
                    <a:lumMod val="75000"/>
                  </a:schemeClr>
                </a:solidFill>
              </a:rPr>
              <a:t>, of </a:t>
            </a:r>
            <a:r>
              <a:rPr lang="en-US" sz="9600" b="1" dirty="0" err="1">
                <a:solidFill>
                  <a:schemeClr val="accent5">
                    <a:lumMod val="75000"/>
                  </a:schemeClr>
                </a:solidFill>
              </a:rPr>
              <a:t>FacilityBuild</a:t>
            </a:r>
            <a:r>
              <a:rPr lang="en-US" sz="9600" b="1" dirty="0">
                <a:solidFill>
                  <a:schemeClr val="accent5">
                    <a:lumMod val="75000"/>
                  </a:schemeClr>
                </a:solidFill>
              </a:rPr>
              <a:t>, </a:t>
            </a:r>
            <a:r>
              <a:rPr lang="en-US" sz="9600" dirty="0"/>
              <a:t>who has provided 7 different concept drawings, each building on a predecessor drawing.</a:t>
            </a:r>
          </a:p>
          <a:p>
            <a:pPr lvl="1"/>
            <a:r>
              <a:rPr lang="en-US" sz="9600" b="1" dirty="0">
                <a:solidFill>
                  <a:srgbClr val="0070C0"/>
                </a:solidFill>
              </a:rPr>
              <a:t>Various Village officials</a:t>
            </a:r>
            <a:r>
              <a:rPr lang="en-US" sz="9600" dirty="0"/>
              <a:t> have joined committee meetings to provide direction, suggestions and insight. </a:t>
            </a:r>
          </a:p>
          <a:p>
            <a:pPr lvl="1"/>
            <a:r>
              <a:rPr lang="en-US" sz="9600" b="1" dirty="0">
                <a:solidFill>
                  <a:srgbClr val="0070C0"/>
                </a:solidFill>
              </a:rPr>
              <a:t>Since May of 2022 </a:t>
            </a:r>
            <a:r>
              <a:rPr lang="en-US" sz="9600" dirty="0"/>
              <a:t>the Committee has met weekly and invested more than </a:t>
            </a:r>
            <a:r>
              <a:rPr lang="en-US" sz="9600" b="1" dirty="0">
                <a:solidFill>
                  <a:srgbClr val="0070C0"/>
                </a:solidFill>
              </a:rPr>
              <a:t>1,800 total hours </a:t>
            </a:r>
            <a:r>
              <a:rPr lang="en-US" sz="9600" dirty="0"/>
              <a:t>developing a strategic plan, setting goals and objectives, </a:t>
            </a:r>
            <a:r>
              <a:rPr lang="en-US" sz="9600" b="1" dirty="0">
                <a:solidFill>
                  <a:srgbClr val="0070C0"/>
                </a:solidFill>
              </a:rPr>
              <a:t>overseeing the development of</a:t>
            </a:r>
            <a:r>
              <a:rPr lang="en-US" sz="9600" dirty="0"/>
              <a:t> concept drawings, and outlining steps to fund the project. </a:t>
            </a:r>
          </a:p>
          <a:p>
            <a:pPr lvl="1"/>
            <a:endParaRPr lang="en-US" sz="3400" b="1" dirty="0">
              <a:solidFill>
                <a:schemeClr val="accent5">
                  <a:lumMod val="75000"/>
                </a:schemeClr>
              </a:solidFill>
            </a:endParaRPr>
          </a:p>
          <a:p>
            <a:r>
              <a:rPr lang="en-US" sz="9600" b="1" dirty="0">
                <a:solidFill>
                  <a:schemeClr val="accent5">
                    <a:lumMod val="75000"/>
                  </a:schemeClr>
                </a:solidFill>
              </a:rPr>
              <a:t>The result of the Committee work is a </a:t>
            </a:r>
            <a:r>
              <a:rPr lang="en-US" sz="9600" b="1" dirty="0">
                <a:solidFill>
                  <a:srgbClr val="0070C0"/>
                </a:solidFill>
              </a:rPr>
              <a:t>proposal for a </a:t>
            </a:r>
            <a:r>
              <a:rPr lang="en-US" sz="9600" b="1" dirty="0">
                <a:solidFill>
                  <a:schemeClr val="accent5">
                    <a:lumMod val="75000"/>
                  </a:schemeClr>
                </a:solidFill>
              </a:rPr>
              <a:t>flexible, multifunctional </a:t>
            </a:r>
            <a:r>
              <a:rPr lang="en-US" sz="9600" b="1" dirty="0">
                <a:solidFill>
                  <a:srgbClr val="0070C0"/>
                </a:solidFill>
              </a:rPr>
              <a:t>regional</a:t>
            </a:r>
            <a:r>
              <a:rPr lang="en-US" sz="9600" b="1" dirty="0">
                <a:solidFill>
                  <a:schemeClr val="accent5">
                    <a:lumMod val="75000"/>
                  </a:schemeClr>
                </a:solidFill>
              </a:rPr>
              <a:t> Center benefitting virtually all Corraleños and our neighbors while serving as an anchor for the Village’s Arts and Cultural District.  The center </a:t>
            </a:r>
            <a:r>
              <a:rPr lang="en-US" sz="9600" b="1" dirty="0">
                <a:solidFill>
                  <a:srgbClr val="0070C0"/>
                </a:solidFill>
              </a:rPr>
              <a:t>should</a:t>
            </a:r>
            <a:r>
              <a:rPr lang="en-US" sz="9600" b="1" dirty="0">
                <a:solidFill>
                  <a:schemeClr val="accent2">
                    <a:lumMod val="50000"/>
                  </a:schemeClr>
                </a:solidFill>
              </a:rPr>
              <a:t> </a:t>
            </a:r>
            <a:r>
              <a:rPr lang="en-US" sz="9600" b="1" dirty="0">
                <a:solidFill>
                  <a:schemeClr val="accent5">
                    <a:lumMod val="75000"/>
                  </a:schemeClr>
                </a:solidFill>
              </a:rPr>
              <a:t>be operated on the basis of diversity, equity, and inclusion.</a:t>
            </a:r>
          </a:p>
          <a:p>
            <a:pPr marL="457200" lvl="1" indent="0">
              <a:buNone/>
            </a:pPr>
            <a:endParaRPr lang="en-US" sz="4400" dirty="0"/>
          </a:p>
          <a:p>
            <a:pPr lvl="1"/>
            <a:endParaRPr lang="en-US" dirty="0"/>
          </a:p>
        </p:txBody>
      </p:sp>
      <p:pic>
        <p:nvPicPr>
          <p:cNvPr id="2050" name="Picture 2" descr="Home">
            <a:extLst>
              <a:ext uri="{FF2B5EF4-FFF2-40B4-BE49-F238E27FC236}">
                <a16:creationId xmlns:a16="http://schemas.microsoft.com/office/drawing/2014/main" id="{6AB3316C-4BCB-19E7-AE83-F522BA0CB0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8293" y="26088"/>
            <a:ext cx="1110831" cy="91419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0DA0189-B4FF-49E3-F566-3A00B2B0A82B}"/>
              </a:ext>
            </a:extLst>
          </p:cNvPr>
          <p:cNvSpPr>
            <a:spLocks noGrp="1"/>
          </p:cNvSpPr>
          <p:nvPr>
            <p:ph type="sldNum" sz="quarter" idx="12"/>
          </p:nvPr>
        </p:nvSpPr>
        <p:spPr/>
        <p:txBody>
          <a:bodyPr/>
          <a:lstStyle/>
          <a:p>
            <a:fld id="{1053CBB0-9226-4FDC-BAE4-C62A5A480EC8}" type="slidenum">
              <a:rPr lang="en-US" sz="1400" smtClean="0">
                <a:solidFill>
                  <a:schemeClr val="tx1"/>
                </a:solidFill>
              </a:rPr>
              <a:t>3</a:t>
            </a:fld>
            <a:endParaRPr lang="en-US" sz="1400" dirty="0">
              <a:solidFill>
                <a:schemeClr val="tx1"/>
              </a:solidFill>
            </a:endParaRPr>
          </a:p>
        </p:txBody>
      </p:sp>
    </p:spTree>
    <p:extLst>
      <p:ext uri="{BB962C8B-B14F-4D97-AF65-F5344CB8AC3E}">
        <p14:creationId xmlns:p14="http://schemas.microsoft.com/office/powerpoint/2010/main" val="1243531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E3B81-C92D-80AC-F3C9-0CAC49DBB89F}"/>
              </a:ext>
            </a:extLst>
          </p:cNvPr>
          <p:cNvSpPr>
            <a:spLocks noGrp="1"/>
          </p:cNvSpPr>
          <p:nvPr>
            <p:ph type="title"/>
          </p:nvPr>
        </p:nvSpPr>
        <p:spPr>
          <a:xfrm>
            <a:off x="838200" y="356498"/>
            <a:ext cx="10515600" cy="1325563"/>
          </a:xfrm>
        </p:spPr>
        <p:txBody>
          <a:bodyPr>
            <a:normAutofit/>
          </a:bodyPr>
          <a:lstStyle/>
          <a:p>
            <a:r>
              <a:rPr lang="en-US" sz="3600" b="1" u="sng" dirty="0"/>
              <a:t>Assigned Directives for the  Committee</a:t>
            </a:r>
          </a:p>
        </p:txBody>
      </p:sp>
      <p:sp>
        <p:nvSpPr>
          <p:cNvPr id="3" name="Content Placeholder 2">
            <a:extLst>
              <a:ext uri="{FF2B5EF4-FFF2-40B4-BE49-F238E27FC236}">
                <a16:creationId xmlns:a16="http://schemas.microsoft.com/office/drawing/2014/main" id="{FC1FB619-D66B-0022-4AF1-A88D62C7CD23}"/>
              </a:ext>
            </a:extLst>
          </p:cNvPr>
          <p:cNvSpPr>
            <a:spLocks noGrp="1"/>
          </p:cNvSpPr>
          <p:nvPr>
            <p:ph idx="1"/>
          </p:nvPr>
        </p:nvSpPr>
        <p:spPr>
          <a:xfrm>
            <a:off x="838200" y="1690687"/>
            <a:ext cx="10515600" cy="4486275"/>
          </a:xfrm>
        </p:spPr>
        <p:txBody>
          <a:bodyPr>
            <a:normAutofit/>
          </a:bodyPr>
          <a:lstStyle/>
          <a:p>
            <a:r>
              <a:rPr lang="en-US" sz="2400" dirty="0"/>
              <a:t>The Committee’s </a:t>
            </a:r>
            <a:r>
              <a:rPr lang="en-US" sz="2400" b="1" dirty="0">
                <a:solidFill>
                  <a:srgbClr val="0070C0"/>
                </a:solidFill>
              </a:rPr>
              <a:t>directives</a:t>
            </a:r>
            <a:r>
              <a:rPr lang="en-US" sz="2400" dirty="0"/>
              <a:t> from the Village Council were to:</a:t>
            </a:r>
          </a:p>
          <a:p>
            <a:pPr lvl="1"/>
            <a:r>
              <a:rPr lang="en-US" dirty="0"/>
              <a:t>“</a:t>
            </a:r>
            <a:r>
              <a:rPr lang="en-US" b="1" dirty="0">
                <a:solidFill>
                  <a:srgbClr val="0070C0"/>
                </a:solidFill>
              </a:rPr>
              <a:t>identify and help implement a plan to create a performing arts center </a:t>
            </a:r>
            <a:r>
              <a:rPr lang="en-US" dirty="0"/>
              <a:t>that could be used for a variety of events and classes in the Village of Corrales.”</a:t>
            </a:r>
            <a:r>
              <a:rPr lang="en-US" b="1" dirty="0">
                <a:solidFill>
                  <a:srgbClr val="0070C0"/>
                </a:solidFill>
              </a:rPr>
              <a:t> </a:t>
            </a:r>
          </a:p>
          <a:p>
            <a:pPr lvl="1"/>
            <a:r>
              <a:rPr lang="en-US" b="1" dirty="0">
                <a:solidFill>
                  <a:srgbClr val="0070C0"/>
                </a:solidFill>
              </a:rPr>
              <a:t>“gather further citizen </a:t>
            </a:r>
            <a:r>
              <a:rPr lang="en-US" dirty="0"/>
              <a:t>input regarding the needs of the Village that could be met by such a Center”, and</a:t>
            </a:r>
          </a:p>
          <a:p>
            <a:pPr lvl="1"/>
            <a:r>
              <a:rPr lang="en-US" dirty="0"/>
              <a:t>“provide information on </a:t>
            </a:r>
            <a:r>
              <a:rPr lang="en-US" b="1" dirty="0">
                <a:solidFill>
                  <a:srgbClr val="0070C0"/>
                </a:solidFill>
              </a:rPr>
              <a:t>how to fund the project</a:t>
            </a:r>
            <a:r>
              <a:rPr lang="en-US" dirty="0"/>
              <a:t>.”</a:t>
            </a:r>
          </a:p>
          <a:p>
            <a:pPr lvl="1"/>
            <a:endParaRPr lang="en-US" dirty="0"/>
          </a:p>
          <a:p>
            <a:r>
              <a:rPr lang="en-US" sz="2400" dirty="0"/>
              <a:t>The Committee </a:t>
            </a:r>
            <a:r>
              <a:rPr lang="en-US" sz="2400" b="1" dirty="0">
                <a:solidFill>
                  <a:srgbClr val="0070C0"/>
                </a:solidFill>
              </a:rPr>
              <a:t>has not designated any area of the Center exclusively for the use of any organization.</a:t>
            </a:r>
            <a:r>
              <a:rPr lang="en-US" sz="2400" dirty="0"/>
              <a:t>  </a:t>
            </a:r>
            <a:r>
              <a:rPr lang="en-US" sz="2400" b="1" dirty="0">
                <a:solidFill>
                  <a:srgbClr val="0070C0"/>
                </a:solidFill>
              </a:rPr>
              <a:t>Village administration, staff and others have reinforced the non-exclusivity of space usage</a:t>
            </a:r>
            <a:r>
              <a:rPr lang="en-US" sz="2400" b="1" dirty="0"/>
              <a:t>. </a:t>
            </a:r>
            <a:endParaRPr lang="en-US" sz="2400" b="1" dirty="0">
              <a:solidFill>
                <a:schemeClr val="accent2">
                  <a:lumMod val="50000"/>
                </a:schemeClr>
              </a:solidFill>
            </a:endParaRPr>
          </a:p>
        </p:txBody>
      </p:sp>
      <p:sp>
        <p:nvSpPr>
          <p:cNvPr id="4" name="Slide Number Placeholder 3">
            <a:extLst>
              <a:ext uri="{FF2B5EF4-FFF2-40B4-BE49-F238E27FC236}">
                <a16:creationId xmlns:a16="http://schemas.microsoft.com/office/drawing/2014/main" id="{025D963F-7FCA-F4F3-D0CC-5491A6FF5735}"/>
              </a:ext>
            </a:extLst>
          </p:cNvPr>
          <p:cNvSpPr>
            <a:spLocks noGrp="1"/>
          </p:cNvSpPr>
          <p:nvPr>
            <p:ph type="sldNum" sz="quarter" idx="12"/>
          </p:nvPr>
        </p:nvSpPr>
        <p:spPr/>
        <p:txBody>
          <a:bodyPr/>
          <a:lstStyle/>
          <a:p>
            <a:fld id="{1053CBB0-9226-4FDC-BAE4-C62A5A480EC8}" type="slidenum">
              <a:rPr lang="en-US" smtClean="0"/>
              <a:t>4</a:t>
            </a:fld>
            <a:endParaRPr lang="en-US"/>
          </a:p>
        </p:txBody>
      </p:sp>
      <p:pic>
        <p:nvPicPr>
          <p:cNvPr id="6" name="Picture 2" descr="Home">
            <a:extLst>
              <a:ext uri="{FF2B5EF4-FFF2-40B4-BE49-F238E27FC236}">
                <a16:creationId xmlns:a16="http://schemas.microsoft.com/office/drawing/2014/main" id="{4A1DCF5C-5E75-BB3A-0A7B-F541C4F59E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7507" y="82969"/>
            <a:ext cx="1085561" cy="1012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495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18215-0D77-11D5-E705-00A245B1499D}"/>
              </a:ext>
            </a:extLst>
          </p:cNvPr>
          <p:cNvSpPr>
            <a:spLocks noGrp="1"/>
          </p:cNvSpPr>
          <p:nvPr>
            <p:ph type="title"/>
          </p:nvPr>
        </p:nvSpPr>
        <p:spPr>
          <a:xfrm>
            <a:off x="931652" y="136526"/>
            <a:ext cx="7884543" cy="1095556"/>
          </a:xfrm>
        </p:spPr>
        <p:txBody>
          <a:bodyPr>
            <a:normAutofit/>
          </a:bodyPr>
          <a:lstStyle/>
          <a:p>
            <a:r>
              <a:rPr lang="en-US" sz="3600" b="1" u="sng" dirty="0"/>
              <a:t>Progress to Date</a:t>
            </a:r>
          </a:p>
        </p:txBody>
      </p:sp>
      <p:sp>
        <p:nvSpPr>
          <p:cNvPr id="3" name="Content Placeholder 2">
            <a:extLst>
              <a:ext uri="{FF2B5EF4-FFF2-40B4-BE49-F238E27FC236}">
                <a16:creationId xmlns:a16="http://schemas.microsoft.com/office/drawing/2014/main" id="{ECD61223-B39D-9394-26BD-03F65061D4FB}"/>
              </a:ext>
            </a:extLst>
          </p:cNvPr>
          <p:cNvSpPr>
            <a:spLocks noGrp="1"/>
          </p:cNvSpPr>
          <p:nvPr>
            <p:ph idx="1"/>
          </p:nvPr>
        </p:nvSpPr>
        <p:spPr>
          <a:xfrm>
            <a:off x="838200" y="1378166"/>
            <a:ext cx="10845800" cy="4930054"/>
          </a:xfrm>
        </p:spPr>
        <p:txBody>
          <a:bodyPr>
            <a:normAutofit/>
          </a:bodyPr>
          <a:lstStyle/>
          <a:p>
            <a:r>
              <a:rPr lang="en-US" sz="2400" b="1" dirty="0">
                <a:solidFill>
                  <a:srgbClr val="0070C0"/>
                </a:solidFill>
              </a:rPr>
              <a:t>Based on community input, expanded the proposed use </a:t>
            </a:r>
            <a:r>
              <a:rPr lang="en-US" sz="2400" dirty="0"/>
              <a:t>of the Center from a </a:t>
            </a:r>
            <a:r>
              <a:rPr lang="en-US" sz="2400" b="1" dirty="0">
                <a:solidFill>
                  <a:srgbClr val="0070C0"/>
                </a:solidFill>
              </a:rPr>
              <a:t>Performing Arts Center with classrooms </a:t>
            </a:r>
            <a:r>
              <a:rPr lang="en-US" sz="2400" dirty="0"/>
              <a:t>to </a:t>
            </a:r>
            <a:r>
              <a:rPr lang="en-US" sz="2400" b="1" u="sng" dirty="0"/>
              <a:t>A</a:t>
            </a:r>
            <a:r>
              <a:rPr lang="en-US" sz="2400" dirty="0"/>
              <a:t>rts, </a:t>
            </a:r>
            <a:r>
              <a:rPr lang="en-US" sz="2400" b="1" u="sng" dirty="0"/>
              <a:t>C</a:t>
            </a:r>
            <a:r>
              <a:rPr lang="en-US" sz="2400" dirty="0"/>
              <a:t>ommunity and </a:t>
            </a:r>
            <a:r>
              <a:rPr lang="en-US" sz="2400" b="1" u="sng" dirty="0"/>
              <a:t>E</a:t>
            </a:r>
            <a:r>
              <a:rPr lang="en-US" sz="2400" dirty="0"/>
              <a:t>ducation Center …the derivation of ACE.</a:t>
            </a:r>
          </a:p>
          <a:p>
            <a:r>
              <a:rPr lang="en-US" sz="2400" dirty="0"/>
              <a:t>Determined that a </a:t>
            </a:r>
            <a:r>
              <a:rPr lang="en-US" sz="2400" b="1" dirty="0">
                <a:solidFill>
                  <a:srgbClr val="0070C0"/>
                </a:solidFill>
              </a:rPr>
              <a:t>commissary kitchen was not an appropriate use</a:t>
            </a:r>
            <a:r>
              <a:rPr lang="en-US" sz="2400" dirty="0"/>
              <a:t> for the Center.</a:t>
            </a:r>
          </a:p>
          <a:p>
            <a:r>
              <a:rPr lang="en-US" sz="2400" b="1" dirty="0">
                <a:solidFill>
                  <a:srgbClr val="0070C0"/>
                </a:solidFill>
              </a:rPr>
              <a:t>Coordinated the development of a concept drawing for the Corrales Arts, Cultural and Education Center that is flexible, multigenerational and multifunctional.</a:t>
            </a:r>
          </a:p>
          <a:p>
            <a:r>
              <a:rPr lang="en-US" sz="2400" b="1" dirty="0">
                <a:solidFill>
                  <a:srgbClr val="0070C0"/>
                </a:solidFill>
              </a:rPr>
              <a:t>Identified fundraising sources to complete the planning and construction of the ACE Center for Corrales and the mid Rio Grande region and recommends the establishment of a Public Private Partnership with a 501(c)(3) organization. </a:t>
            </a:r>
            <a:endParaRPr lang="en-US" sz="2400" b="1" dirty="0">
              <a:solidFill>
                <a:schemeClr val="accent4">
                  <a:lumMod val="50000"/>
                </a:schemeClr>
              </a:solidFill>
            </a:endParaRPr>
          </a:p>
        </p:txBody>
      </p:sp>
      <p:sp>
        <p:nvSpPr>
          <p:cNvPr id="4" name="Slide Number Placeholder 3">
            <a:extLst>
              <a:ext uri="{FF2B5EF4-FFF2-40B4-BE49-F238E27FC236}">
                <a16:creationId xmlns:a16="http://schemas.microsoft.com/office/drawing/2014/main" id="{5C08DD10-CBA1-161E-D002-E625339E9D04}"/>
              </a:ext>
            </a:extLst>
          </p:cNvPr>
          <p:cNvSpPr>
            <a:spLocks noGrp="1"/>
          </p:cNvSpPr>
          <p:nvPr>
            <p:ph type="sldNum" sz="quarter" idx="12"/>
          </p:nvPr>
        </p:nvSpPr>
        <p:spPr/>
        <p:txBody>
          <a:bodyPr/>
          <a:lstStyle/>
          <a:p>
            <a:fld id="{1053CBB0-9226-4FDC-BAE4-C62A5A480EC8}" type="slidenum">
              <a:rPr lang="en-US" smtClean="0"/>
              <a:t>5</a:t>
            </a:fld>
            <a:endParaRPr lang="en-US"/>
          </a:p>
        </p:txBody>
      </p:sp>
      <p:pic>
        <p:nvPicPr>
          <p:cNvPr id="7" name="Picture 2" descr="Home">
            <a:extLst>
              <a:ext uri="{FF2B5EF4-FFF2-40B4-BE49-F238E27FC236}">
                <a16:creationId xmlns:a16="http://schemas.microsoft.com/office/drawing/2014/main" id="{35BAF696-6259-9DD8-BC73-D45782AC9A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6423" y="0"/>
            <a:ext cx="1305464" cy="1095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142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7E064-2762-2ACA-DF64-DBA0FFAD107E}"/>
              </a:ext>
            </a:extLst>
          </p:cNvPr>
          <p:cNvSpPr>
            <a:spLocks noGrp="1"/>
          </p:cNvSpPr>
          <p:nvPr>
            <p:ph type="title"/>
          </p:nvPr>
        </p:nvSpPr>
        <p:spPr>
          <a:xfrm>
            <a:off x="838200" y="707366"/>
            <a:ext cx="10515600" cy="474889"/>
          </a:xfrm>
        </p:spPr>
        <p:txBody>
          <a:bodyPr>
            <a:normAutofit fontScale="90000"/>
          </a:bodyPr>
          <a:lstStyle/>
          <a:p>
            <a:r>
              <a:rPr lang="en-US" sz="4400" b="1" u="sng" dirty="0"/>
              <a:t>Directive</a:t>
            </a:r>
            <a:r>
              <a:rPr lang="en-US" sz="4400" b="1" dirty="0"/>
              <a:t>: “Identify and Help Implement a Plan to Create a Performing Arts Center”</a:t>
            </a:r>
            <a:br>
              <a:rPr lang="en-US" sz="4400" u="sng" dirty="0"/>
            </a:br>
            <a:endParaRPr lang="en-US" dirty="0"/>
          </a:p>
        </p:txBody>
      </p:sp>
      <p:pic>
        <p:nvPicPr>
          <p:cNvPr id="6" name="Content Placeholder 5" descr="Diagram, engineering drawing&#10;&#10;Description automatically generated">
            <a:extLst>
              <a:ext uri="{FF2B5EF4-FFF2-40B4-BE49-F238E27FC236}">
                <a16:creationId xmlns:a16="http://schemas.microsoft.com/office/drawing/2014/main" id="{FD977E06-8EB8-E47C-012E-3E72A151D6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9964" y="1182255"/>
            <a:ext cx="9467272" cy="5539220"/>
          </a:xfrm>
        </p:spPr>
      </p:pic>
      <p:sp>
        <p:nvSpPr>
          <p:cNvPr id="4" name="Slide Number Placeholder 3">
            <a:extLst>
              <a:ext uri="{FF2B5EF4-FFF2-40B4-BE49-F238E27FC236}">
                <a16:creationId xmlns:a16="http://schemas.microsoft.com/office/drawing/2014/main" id="{CBF06800-BFBD-DA01-7A8E-8112420ACD1F}"/>
              </a:ext>
            </a:extLst>
          </p:cNvPr>
          <p:cNvSpPr>
            <a:spLocks noGrp="1"/>
          </p:cNvSpPr>
          <p:nvPr>
            <p:ph type="sldNum" sz="quarter" idx="12"/>
          </p:nvPr>
        </p:nvSpPr>
        <p:spPr/>
        <p:txBody>
          <a:bodyPr/>
          <a:lstStyle/>
          <a:p>
            <a:fld id="{1053CBB0-9226-4FDC-BAE4-C62A5A480EC8}" type="slidenum">
              <a:rPr lang="en-US" smtClean="0"/>
              <a:t>6</a:t>
            </a:fld>
            <a:endParaRPr lang="en-US"/>
          </a:p>
        </p:txBody>
      </p:sp>
      <p:pic>
        <p:nvPicPr>
          <p:cNvPr id="7" name="Picture 2" descr="Home">
            <a:extLst>
              <a:ext uri="{FF2B5EF4-FFF2-40B4-BE49-F238E27FC236}">
                <a16:creationId xmlns:a16="http://schemas.microsoft.com/office/drawing/2014/main" id="{8A4444B3-85D5-2118-CF51-23EEF34A05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1350" y="0"/>
            <a:ext cx="1390650"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391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442C7-F651-E792-888A-6F03CE7CA473}"/>
              </a:ext>
            </a:extLst>
          </p:cNvPr>
          <p:cNvSpPr>
            <a:spLocks noGrp="1"/>
          </p:cNvSpPr>
          <p:nvPr>
            <p:ph type="title"/>
          </p:nvPr>
        </p:nvSpPr>
        <p:spPr>
          <a:xfrm>
            <a:off x="838200" y="-153823"/>
            <a:ext cx="10515600" cy="1325563"/>
          </a:xfrm>
        </p:spPr>
        <p:txBody>
          <a:bodyPr>
            <a:normAutofit/>
          </a:bodyPr>
          <a:lstStyle/>
          <a:p>
            <a:r>
              <a:rPr lang="en-US" sz="3600" b="1" u="sng" dirty="0"/>
              <a:t>Preliminary Center Design – Key Facts</a:t>
            </a:r>
          </a:p>
        </p:txBody>
      </p:sp>
      <p:sp>
        <p:nvSpPr>
          <p:cNvPr id="3" name="Content Placeholder 2">
            <a:extLst>
              <a:ext uri="{FF2B5EF4-FFF2-40B4-BE49-F238E27FC236}">
                <a16:creationId xmlns:a16="http://schemas.microsoft.com/office/drawing/2014/main" id="{8977AD5E-90FC-FEBF-7719-F17D1C611B04}"/>
              </a:ext>
            </a:extLst>
          </p:cNvPr>
          <p:cNvSpPr>
            <a:spLocks noGrp="1"/>
          </p:cNvSpPr>
          <p:nvPr>
            <p:ph idx="1"/>
          </p:nvPr>
        </p:nvSpPr>
        <p:spPr>
          <a:xfrm>
            <a:off x="639793" y="875401"/>
            <a:ext cx="10515600" cy="5846073"/>
          </a:xfrm>
        </p:spPr>
        <p:txBody>
          <a:bodyPr>
            <a:normAutofit fontScale="77500" lnSpcReduction="20000"/>
          </a:bodyPr>
          <a:lstStyle/>
          <a:p>
            <a:pPr lvl="1"/>
            <a:r>
              <a:rPr lang="en-US" dirty="0"/>
              <a:t>Heated square footage: </a:t>
            </a:r>
            <a:r>
              <a:rPr lang="en-US" b="1" dirty="0">
                <a:solidFill>
                  <a:srgbClr val="0070C0"/>
                </a:solidFill>
              </a:rPr>
              <a:t>15,888</a:t>
            </a:r>
          </a:p>
          <a:p>
            <a:pPr lvl="1"/>
            <a:endParaRPr lang="en-US" b="1" dirty="0">
              <a:solidFill>
                <a:srgbClr val="0070C0"/>
              </a:solidFill>
            </a:endParaRPr>
          </a:p>
          <a:p>
            <a:pPr lvl="1"/>
            <a:r>
              <a:rPr lang="en-US" dirty="0"/>
              <a:t>Parking: 8 handicapped spaces provided, 4 required</a:t>
            </a:r>
          </a:p>
          <a:p>
            <a:pPr lvl="1"/>
            <a:endParaRPr lang="en-US" dirty="0"/>
          </a:p>
          <a:p>
            <a:pPr lvl="1"/>
            <a:r>
              <a:rPr lang="en-US" dirty="0"/>
              <a:t>Auditorium</a:t>
            </a:r>
            <a:r>
              <a:rPr lang="en-US" b="1" dirty="0">
                <a:solidFill>
                  <a:srgbClr val="0070C0"/>
                </a:solidFill>
              </a:rPr>
              <a:t> seating 236</a:t>
            </a:r>
            <a:r>
              <a:rPr lang="en-US" dirty="0"/>
              <a:t>, including 7 handicapped seats with companion seats</a:t>
            </a:r>
          </a:p>
          <a:p>
            <a:pPr lvl="1"/>
            <a:endParaRPr lang="en-US" dirty="0"/>
          </a:p>
          <a:p>
            <a:pPr lvl="1"/>
            <a:r>
              <a:rPr lang="en-US" b="1" dirty="0">
                <a:solidFill>
                  <a:srgbClr val="0070C0"/>
                </a:solidFill>
              </a:rPr>
              <a:t>Outdoor courtyard of 2,044 sf </a:t>
            </a:r>
            <a:r>
              <a:rPr lang="en-US" dirty="0"/>
              <a:t>with permeable surface</a:t>
            </a:r>
          </a:p>
          <a:p>
            <a:pPr lvl="1"/>
            <a:endParaRPr lang="en-US" dirty="0"/>
          </a:p>
          <a:p>
            <a:pPr lvl="1"/>
            <a:r>
              <a:rPr lang="en-US" b="1" dirty="0">
                <a:solidFill>
                  <a:srgbClr val="0070C0"/>
                </a:solidFill>
              </a:rPr>
              <a:t>Gallery 2,072 sf </a:t>
            </a:r>
          </a:p>
          <a:p>
            <a:pPr lvl="1"/>
            <a:endParaRPr lang="en-US" b="1" dirty="0">
              <a:solidFill>
                <a:srgbClr val="0070C0"/>
              </a:solidFill>
            </a:endParaRPr>
          </a:p>
          <a:p>
            <a:pPr lvl="1"/>
            <a:r>
              <a:rPr lang="en-US" b="1" dirty="0">
                <a:solidFill>
                  <a:srgbClr val="0070C0"/>
                </a:solidFill>
              </a:rPr>
              <a:t>2 multipurpose rooms 624 sf each separated by an air wall</a:t>
            </a:r>
          </a:p>
          <a:p>
            <a:pPr lvl="1"/>
            <a:endParaRPr lang="en-US" b="1" dirty="0">
              <a:solidFill>
                <a:srgbClr val="0070C0"/>
              </a:solidFill>
            </a:endParaRPr>
          </a:p>
          <a:p>
            <a:pPr lvl="1"/>
            <a:r>
              <a:rPr lang="en-US" b="1" dirty="0">
                <a:solidFill>
                  <a:srgbClr val="0070C0"/>
                </a:solidFill>
              </a:rPr>
              <a:t>1 multipurpose room 416 </a:t>
            </a:r>
            <a:r>
              <a:rPr lang="en-US" dirty="0"/>
              <a:t>sf separated from the larger rooms by </a:t>
            </a:r>
            <a:r>
              <a:rPr lang="en-US" b="1" dirty="0">
                <a:solidFill>
                  <a:srgbClr val="0070C0"/>
                </a:solidFill>
              </a:rPr>
              <a:t>an air wall</a:t>
            </a:r>
            <a:r>
              <a:rPr lang="en-US" dirty="0"/>
              <a:t>. (Retracting the air walls between the two larger rooms and  smaller room results </a:t>
            </a:r>
            <a:r>
              <a:rPr lang="en-US" b="1" dirty="0">
                <a:solidFill>
                  <a:srgbClr val="0070C0"/>
                </a:solidFill>
              </a:rPr>
              <a:t>in a single room of 1,664 sf.) </a:t>
            </a:r>
          </a:p>
          <a:p>
            <a:pPr lvl="1"/>
            <a:endParaRPr lang="en-US" b="1" dirty="0">
              <a:solidFill>
                <a:srgbClr val="0070C0"/>
              </a:solidFill>
            </a:endParaRPr>
          </a:p>
          <a:p>
            <a:pPr lvl="1"/>
            <a:r>
              <a:rPr lang="en-US" b="1" dirty="0">
                <a:solidFill>
                  <a:srgbClr val="0070C0"/>
                </a:solidFill>
              </a:rPr>
              <a:t>Building height: 25’ 8”</a:t>
            </a:r>
          </a:p>
          <a:p>
            <a:pPr lvl="1"/>
            <a:endParaRPr lang="en-US" b="1" dirty="0">
              <a:solidFill>
                <a:srgbClr val="0070C0"/>
              </a:solidFill>
            </a:endParaRPr>
          </a:p>
          <a:p>
            <a:pPr lvl="1"/>
            <a:r>
              <a:rPr lang="en-US" b="1" dirty="0">
                <a:solidFill>
                  <a:srgbClr val="0070C0"/>
                </a:solidFill>
              </a:rPr>
              <a:t>Exterior and interior architecture of the </a:t>
            </a:r>
            <a:r>
              <a:rPr lang="en-US" dirty="0">
                <a:solidFill>
                  <a:srgbClr val="0070C0"/>
                </a:solidFill>
              </a:rPr>
              <a:t>Center </a:t>
            </a:r>
            <a:r>
              <a:rPr lang="en-US" dirty="0"/>
              <a:t>should be an artistic </a:t>
            </a:r>
            <a:r>
              <a:rPr lang="en-US" b="1" dirty="0">
                <a:solidFill>
                  <a:srgbClr val="0070C0"/>
                </a:solidFill>
              </a:rPr>
              <a:t>southwestern style reflecting its purpose while maintaining the charm of Corrales.</a:t>
            </a:r>
          </a:p>
          <a:p>
            <a:pPr lvl="1"/>
            <a:endParaRPr lang="en-US" b="1" dirty="0">
              <a:solidFill>
                <a:srgbClr val="0070C0"/>
              </a:solidFill>
            </a:endParaRPr>
          </a:p>
          <a:p>
            <a:pPr lvl="1"/>
            <a:r>
              <a:rPr lang="en-US" dirty="0"/>
              <a:t>Estimated cost: </a:t>
            </a:r>
            <a:r>
              <a:rPr lang="en-US" b="1" dirty="0">
                <a:solidFill>
                  <a:srgbClr val="0070C0"/>
                </a:solidFill>
              </a:rPr>
              <a:t>$8 million using State provided inflation costs </a:t>
            </a:r>
            <a:r>
              <a:rPr lang="en-US" dirty="0"/>
              <a:t>assuming construction begins within 3-5 years</a:t>
            </a:r>
          </a:p>
          <a:p>
            <a:pPr lvl="2"/>
            <a:endParaRPr lang="en-US" dirty="0"/>
          </a:p>
          <a:p>
            <a:pPr lvl="2"/>
            <a:endParaRPr lang="en-US" dirty="0"/>
          </a:p>
        </p:txBody>
      </p:sp>
      <p:sp>
        <p:nvSpPr>
          <p:cNvPr id="4" name="Slide Number Placeholder 3">
            <a:extLst>
              <a:ext uri="{FF2B5EF4-FFF2-40B4-BE49-F238E27FC236}">
                <a16:creationId xmlns:a16="http://schemas.microsoft.com/office/drawing/2014/main" id="{B230DE63-4316-3C8A-466C-1203912BBAB0}"/>
              </a:ext>
            </a:extLst>
          </p:cNvPr>
          <p:cNvSpPr>
            <a:spLocks noGrp="1"/>
          </p:cNvSpPr>
          <p:nvPr>
            <p:ph type="sldNum" sz="quarter" idx="12"/>
          </p:nvPr>
        </p:nvSpPr>
        <p:spPr/>
        <p:txBody>
          <a:bodyPr/>
          <a:lstStyle/>
          <a:p>
            <a:fld id="{1053CBB0-9226-4FDC-BAE4-C62A5A480EC8}" type="slidenum">
              <a:rPr lang="en-US" smtClean="0"/>
              <a:t>7</a:t>
            </a:fld>
            <a:endParaRPr lang="en-US"/>
          </a:p>
        </p:txBody>
      </p:sp>
      <p:pic>
        <p:nvPicPr>
          <p:cNvPr id="3074" name="Picture 2" descr="Home">
            <a:extLst>
              <a:ext uri="{FF2B5EF4-FFF2-40B4-BE49-F238E27FC236}">
                <a16:creationId xmlns:a16="http://schemas.microsoft.com/office/drawing/2014/main" id="{3C8ADF72-BF5B-32D6-AD19-B85C902BEB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1992" y="0"/>
            <a:ext cx="1245978" cy="106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134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37511-E349-EFC3-8483-95695D2FD21B}"/>
              </a:ext>
            </a:extLst>
          </p:cNvPr>
          <p:cNvSpPr>
            <a:spLocks noGrp="1"/>
          </p:cNvSpPr>
          <p:nvPr>
            <p:ph type="title"/>
          </p:nvPr>
        </p:nvSpPr>
        <p:spPr/>
        <p:txBody>
          <a:bodyPr>
            <a:normAutofit/>
          </a:bodyPr>
          <a:lstStyle/>
          <a:p>
            <a:r>
              <a:rPr lang="en-US" sz="3600" b="1" u="sng" dirty="0"/>
              <a:t>Directive:  Seek Community Input</a:t>
            </a:r>
          </a:p>
        </p:txBody>
      </p:sp>
      <p:sp>
        <p:nvSpPr>
          <p:cNvPr id="3" name="Content Placeholder 2">
            <a:extLst>
              <a:ext uri="{FF2B5EF4-FFF2-40B4-BE49-F238E27FC236}">
                <a16:creationId xmlns:a16="http://schemas.microsoft.com/office/drawing/2014/main" id="{59B350AD-312D-1F85-AA73-FA9D83A153A0}"/>
              </a:ext>
            </a:extLst>
          </p:cNvPr>
          <p:cNvSpPr>
            <a:spLocks noGrp="1"/>
          </p:cNvSpPr>
          <p:nvPr>
            <p:ph idx="1"/>
          </p:nvPr>
        </p:nvSpPr>
        <p:spPr/>
        <p:txBody>
          <a:bodyPr>
            <a:normAutofit/>
          </a:bodyPr>
          <a:lstStyle/>
          <a:p>
            <a:r>
              <a:rPr lang="en-US" sz="2600" dirty="0"/>
              <a:t>Received </a:t>
            </a:r>
            <a:r>
              <a:rPr lang="en-US" sz="2600" b="1" dirty="0">
                <a:solidFill>
                  <a:srgbClr val="0070C0"/>
                </a:solidFill>
              </a:rPr>
              <a:t>input</a:t>
            </a:r>
            <a:r>
              <a:rPr lang="en-US" sz="2600" dirty="0"/>
              <a:t> from a </a:t>
            </a:r>
            <a:r>
              <a:rPr lang="en-US" sz="2600" b="1" dirty="0">
                <a:solidFill>
                  <a:srgbClr val="0070C0"/>
                </a:solidFill>
              </a:rPr>
              <a:t>wide spectrum of Corrales organizations </a:t>
            </a:r>
            <a:r>
              <a:rPr lang="en-US" sz="2600" dirty="0"/>
              <a:t>including </a:t>
            </a:r>
            <a:r>
              <a:rPr lang="en-US" sz="2600" b="1" dirty="0">
                <a:solidFill>
                  <a:srgbClr val="0070C0"/>
                </a:solidFill>
              </a:rPr>
              <a:t>schools/teachers, 4-H</a:t>
            </a:r>
            <a:r>
              <a:rPr lang="en-US" sz="2600" b="1" dirty="0"/>
              <a:t>, </a:t>
            </a:r>
            <a:r>
              <a:rPr lang="en-US" sz="2600" b="1" dirty="0">
                <a:solidFill>
                  <a:srgbClr val="0070C0"/>
                </a:solidFill>
              </a:rPr>
              <a:t>Music in Corrales, Corrales Mainstreet, Corrales Society of Artists, Corrales Arts Center, Corrales Historical Society, Parks and Recreation Commission, Agricultural Community, Corrales Kiwanis Club, Corrales Library, and Corrales residents.</a:t>
            </a:r>
            <a:endParaRPr lang="en-US" sz="2600" dirty="0">
              <a:solidFill>
                <a:srgbClr val="0070C0"/>
              </a:solidFill>
            </a:endParaRPr>
          </a:p>
          <a:p>
            <a:r>
              <a:rPr lang="en-US" sz="2600" b="1" dirty="0">
                <a:solidFill>
                  <a:srgbClr val="0070C0"/>
                </a:solidFill>
              </a:rPr>
              <a:t>Surveyed 12 different established arts and cultural centers in NM, CO, and TX to determine their organizational, operating and ownership structures</a:t>
            </a:r>
            <a:r>
              <a:rPr lang="en-US" sz="2600" b="1" dirty="0">
                <a:solidFill>
                  <a:schemeClr val="accent4">
                    <a:lumMod val="50000"/>
                  </a:schemeClr>
                </a:solidFill>
              </a:rPr>
              <a:t>. </a:t>
            </a:r>
            <a:r>
              <a:rPr lang="en-US" sz="2600" b="1" dirty="0">
                <a:solidFill>
                  <a:srgbClr val="0070C0"/>
                </a:solidFill>
              </a:rPr>
              <a:t>All but one are</a:t>
            </a:r>
            <a:r>
              <a:rPr lang="en-US" sz="2600" dirty="0"/>
              <a:t> </a:t>
            </a:r>
            <a:r>
              <a:rPr lang="en-US" sz="2600" b="1" dirty="0">
                <a:solidFill>
                  <a:srgbClr val="0070C0"/>
                </a:solidFill>
              </a:rPr>
              <a:t>owned by a municipality</a:t>
            </a:r>
            <a:r>
              <a:rPr lang="en-US" sz="2600" b="1" dirty="0">
                <a:solidFill>
                  <a:schemeClr val="accent4">
                    <a:lumMod val="50000"/>
                  </a:schemeClr>
                </a:solidFill>
              </a:rPr>
              <a:t> </a:t>
            </a:r>
            <a:r>
              <a:rPr lang="en-US" sz="2600" b="1" dirty="0">
                <a:solidFill>
                  <a:srgbClr val="0070C0"/>
                </a:solidFill>
              </a:rPr>
              <a:t>and are managed, funded, and operated by a 501(c)(3) organization.  </a:t>
            </a:r>
          </a:p>
          <a:p>
            <a:pPr marL="0" indent="0">
              <a:buNone/>
            </a:pPr>
            <a:r>
              <a:rPr lang="en-US" sz="2800" dirty="0"/>
              <a:t> </a:t>
            </a:r>
          </a:p>
          <a:p>
            <a:endParaRPr lang="en-US" dirty="0"/>
          </a:p>
        </p:txBody>
      </p:sp>
      <p:sp>
        <p:nvSpPr>
          <p:cNvPr id="4" name="Slide Number Placeholder 3">
            <a:extLst>
              <a:ext uri="{FF2B5EF4-FFF2-40B4-BE49-F238E27FC236}">
                <a16:creationId xmlns:a16="http://schemas.microsoft.com/office/drawing/2014/main" id="{759AA2FB-C17A-78B3-B944-E806EF9B4B16}"/>
              </a:ext>
            </a:extLst>
          </p:cNvPr>
          <p:cNvSpPr>
            <a:spLocks noGrp="1"/>
          </p:cNvSpPr>
          <p:nvPr>
            <p:ph type="sldNum" sz="quarter" idx="12"/>
          </p:nvPr>
        </p:nvSpPr>
        <p:spPr/>
        <p:txBody>
          <a:bodyPr/>
          <a:lstStyle/>
          <a:p>
            <a:fld id="{1053CBB0-9226-4FDC-BAE4-C62A5A480EC8}" type="slidenum">
              <a:rPr lang="en-US" smtClean="0"/>
              <a:t>8</a:t>
            </a:fld>
            <a:endParaRPr lang="en-US"/>
          </a:p>
        </p:txBody>
      </p:sp>
      <p:pic>
        <p:nvPicPr>
          <p:cNvPr id="2050" name="Picture 2" descr="Home">
            <a:extLst>
              <a:ext uri="{FF2B5EF4-FFF2-40B4-BE49-F238E27FC236}">
                <a16:creationId xmlns:a16="http://schemas.microsoft.com/office/drawing/2014/main" id="{D5D97F38-6378-E327-5BC9-1BB3D36588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8856" y="0"/>
            <a:ext cx="1390650"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229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7562A-361F-8E8D-7D59-5DE6F05F9878}"/>
              </a:ext>
            </a:extLst>
          </p:cNvPr>
          <p:cNvSpPr>
            <a:spLocks noGrp="1"/>
          </p:cNvSpPr>
          <p:nvPr>
            <p:ph type="title"/>
          </p:nvPr>
        </p:nvSpPr>
        <p:spPr>
          <a:xfrm>
            <a:off x="717430" y="409140"/>
            <a:ext cx="10636370" cy="1286640"/>
          </a:xfrm>
        </p:spPr>
        <p:txBody>
          <a:bodyPr>
            <a:noAutofit/>
          </a:bodyPr>
          <a:lstStyle/>
          <a:p>
            <a:r>
              <a:rPr lang="en-US" sz="3600" b="1" u="sng" dirty="0"/>
              <a:t>Directive: Provide Information on </a:t>
            </a:r>
            <a:br>
              <a:rPr lang="en-US" sz="3600" b="1" u="sng" dirty="0"/>
            </a:br>
            <a:r>
              <a:rPr lang="en-US" sz="3600" b="1" u="sng" dirty="0"/>
              <a:t>“How to Fund the Project</a:t>
            </a:r>
            <a:r>
              <a:rPr lang="en-US" sz="3600" b="1" dirty="0"/>
              <a:t>.”</a:t>
            </a:r>
            <a:br>
              <a:rPr lang="en-US" sz="3600" b="1" dirty="0">
                <a:solidFill>
                  <a:srgbClr val="0070C0"/>
                </a:solidFill>
              </a:rPr>
            </a:br>
            <a:endParaRPr lang="en-US" sz="3600" b="1" dirty="0">
              <a:solidFill>
                <a:srgbClr val="0070C0"/>
              </a:solidFill>
            </a:endParaRPr>
          </a:p>
        </p:txBody>
      </p:sp>
      <p:sp>
        <p:nvSpPr>
          <p:cNvPr id="3" name="Content Placeholder 2">
            <a:extLst>
              <a:ext uri="{FF2B5EF4-FFF2-40B4-BE49-F238E27FC236}">
                <a16:creationId xmlns:a16="http://schemas.microsoft.com/office/drawing/2014/main" id="{03259154-CC08-9763-17D3-863EECFA31B8}"/>
              </a:ext>
            </a:extLst>
          </p:cNvPr>
          <p:cNvSpPr>
            <a:spLocks noGrp="1"/>
          </p:cNvSpPr>
          <p:nvPr>
            <p:ph idx="1"/>
          </p:nvPr>
        </p:nvSpPr>
        <p:spPr>
          <a:xfrm>
            <a:off x="536275" y="1445702"/>
            <a:ext cx="10515600" cy="4351338"/>
          </a:xfrm>
        </p:spPr>
        <p:txBody>
          <a:bodyPr>
            <a:normAutofit/>
          </a:bodyPr>
          <a:lstStyle/>
          <a:p>
            <a:r>
              <a:rPr lang="en-US" sz="2400" b="1" dirty="0">
                <a:solidFill>
                  <a:srgbClr val="0070C0"/>
                </a:solidFill>
              </a:rPr>
              <a:t>Created the initial components of a Development Plan </a:t>
            </a:r>
            <a:r>
              <a:rPr lang="en-US" sz="2400" dirty="0"/>
              <a:t>by using professional fundraising tools adopted for capital campaigns by</a:t>
            </a:r>
            <a:r>
              <a:rPr lang="en-US" sz="2400" dirty="0">
                <a:solidFill>
                  <a:schemeClr val="accent4">
                    <a:lumMod val="50000"/>
                  </a:schemeClr>
                </a:solidFill>
              </a:rPr>
              <a:t>: </a:t>
            </a:r>
          </a:p>
          <a:p>
            <a:pPr lvl="1"/>
            <a:r>
              <a:rPr lang="en-US" b="1" dirty="0">
                <a:solidFill>
                  <a:srgbClr val="0070C0"/>
                </a:solidFill>
              </a:rPr>
              <a:t>Identifying over 500 foundation, corporate and individual donors.                   (Research suggests a need greater than approximately 1,800 collective donors to achieve the construction goal.)</a:t>
            </a:r>
          </a:p>
          <a:p>
            <a:pPr lvl="1"/>
            <a:r>
              <a:rPr lang="en-US" b="1" dirty="0">
                <a:solidFill>
                  <a:srgbClr val="0070C0"/>
                </a:solidFill>
              </a:rPr>
              <a:t>Locating and contacting State and Federal </a:t>
            </a:r>
            <a:r>
              <a:rPr lang="en-US" dirty="0"/>
              <a:t>funding sources.</a:t>
            </a:r>
          </a:p>
          <a:p>
            <a:pPr lvl="1"/>
            <a:r>
              <a:rPr lang="en-US" dirty="0"/>
              <a:t>Recognizing the need to </a:t>
            </a:r>
            <a:r>
              <a:rPr lang="en-US" b="1" dirty="0">
                <a:solidFill>
                  <a:srgbClr val="0070C0"/>
                </a:solidFill>
              </a:rPr>
              <a:t>establish a timeline to insure successful completion </a:t>
            </a:r>
            <a:r>
              <a:rPr lang="en-US" dirty="0"/>
              <a:t>of the Plan.</a:t>
            </a:r>
          </a:p>
          <a:p>
            <a:r>
              <a:rPr lang="en-US" sz="2400" dirty="0"/>
              <a:t>Initiated </a:t>
            </a:r>
            <a:r>
              <a:rPr lang="en-US" sz="2400" b="1" dirty="0">
                <a:solidFill>
                  <a:srgbClr val="0070C0"/>
                </a:solidFill>
              </a:rPr>
              <a:t>branding and marketing discussions with a Corrales based graphic design firm.</a:t>
            </a:r>
          </a:p>
          <a:p>
            <a:pPr marL="0" indent="0">
              <a:buNone/>
            </a:pPr>
            <a:endParaRPr lang="en-US" sz="2400" dirty="0">
              <a:solidFill>
                <a:schemeClr val="accent4">
                  <a:lumMod val="50000"/>
                </a:schemeClr>
              </a:solidFill>
            </a:endParaRPr>
          </a:p>
          <a:p>
            <a:endParaRPr lang="en-US" dirty="0"/>
          </a:p>
        </p:txBody>
      </p:sp>
      <p:sp>
        <p:nvSpPr>
          <p:cNvPr id="4" name="Slide Number Placeholder 3">
            <a:extLst>
              <a:ext uri="{FF2B5EF4-FFF2-40B4-BE49-F238E27FC236}">
                <a16:creationId xmlns:a16="http://schemas.microsoft.com/office/drawing/2014/main" id="{4D403993-6745-9912-3AB1-A1FC22A5A45B}"/>
              </a:ext>
            </a:extLst>
          </p:cNvPr>
          <p:cNvSpPr>
            <a:spLocks noGrp="1"/>
          </p:cNvSpPr>
          <p:nvPr>
            <p:ph type="sldNum" sz="quarter" idx="12"/>
          </p:nvPr>
        </p:nvSpPr>
        <p:spPr/>
        <p:txBody>
          <a:bodyPr/>
          <a:lstStyle/>
          <a:p>
            <a:fld id="{1053CBB0-9226-4FDC-BAE4-C62A5A480EC8}" type="slidenum">
              <a:rPr lang="en-US" smtClean="0"/>
              <a:t>9</a:t>
            </a:fld>
            <a:endParaRPr lang="en-US"/>
          </a:p>
        </p:txBody>
      </p:sp>
      <p:pic>
        <p:nvPicPr>
          <p:cNvPr id="1026" name="Picture 2" descr="Home">
            <a:extLst>
              <a:ext uri="{FF2B5EF4-FFF2-40B4-BE49-F238E27FC236}">
                <a16:creationId xmlns:a16="http://schemas.microsoft.com/office/drawing/2014/main" id="{38143792-0D82-2CBA-0541-2644CD46F8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1467" y="62448"/>
            <a:ext cx="1390650"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285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4401</TotalTime>
  <Words>1087</Words>
  <Application>Microsoft Office PowerPoint</Application>
  <PresentationFormat>Widescreen</PresentationFormat>
  <Paragraphs>99</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 </vt:lpstr>
      <vt:lpstr>Presentation Overview</vt:lpstr>
      <vt:lpstr>History of the Ad Hoc Village Appointed Committee</vt:lpstr>
      <vt:lpstr>Assigned Directives for the  Committee</vt:lpstr>
      <vt:lpstr>Progress to Date</vt:lpstr>
      <vt:lpstr>Directive: “Identify and Help Implement a Plan to Create a Performing Arts Center” </vt:lpstr>
      <vt:lpstr>Preliminary Center Design – Key Facts</vt:lpstr>
      <vt:lpstr>Directive:  Seek Community Input</vt:lpstr>
      <vt:lpstr>Directive: Provide Information on  “How to Fund the Project.” </vt:lpstr>
      <vt:lpstr>Conclusions</vt:lpstr>
      <vt:lpstr>Recommendations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Schumann</dc:creator>
  <cp:lastModifiedBy>John Schumann</cp:lastModifiedBy>
  <cp:revision>151</cp:revision>
  <cp:lastPrinted>2023-03-13T21:01:55Z</cp:lastPrinted>
  <dcterms:created xsi:type="dcterms:W3CDTF">2022-08-10T17:22:45Z</dcterms:created>
  <dcterms:modified xsi:type="dcterms:W3CDTF">2023-04-04T22:09:40Z</dcterms:modified>
</cp:coreProperties>
</file>